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5" r:id="rId1"/>
  </p:sldMasterIdLst>
  <p:notesMasterIdLst>
    <p:notesMasterId r:id="rId22"/>
  </p:notesMasterIdLst>
  <p:sldIdLst>
    <p:sldId id="256" r:id="rId2"/>
    <p:sldId id="262" r:id="rId3"/>
    <p:sldId id="257" r:id="rId4"/>
    <p:sldId id="258" r:id="rId5"/>
    <p:sldId id="274" r:id="rId6"/>
    <p:sldId id="260" r:id="rId7"/>
    <p:sldId id="279" r:id="rId8"/>
    <p:sldId id="261" r:id="rId9"/>
    <p:sldId id="275" r:id="rId10"/>
    <p:sldId id="264" r:id="rId11"/>
    <p:sldId id="265" r:id="rId12"/>
    <p:sldId id="276" r:id="rId13"/>
    <p:sldId id="266" r:id="rId14"/>
    <p:sldId id="277" r:id="rId15"/>
    <p:sldId id="267" r:id="rId16"/>
    <p:sldId id="268" r:id="rId17"/>
    <p:sldId id="278" r:id="rId18"/>
    <p:sldId id="269" r:id="rId19"/>
    <p:sldId id="270"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A21FB1-08CB-D841-8E8B-83DB2197E9CF}" v="94" dt="2024-03-08T22:53:19.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5871"/>
  </p:normalViewPr>
  <p:slideViewPr>
    <p:cSldViewPr snapToGrid="0">
      <p:cViewPr varScale="1">
        <p:scale>
          <a:sx n="108" d="100"/>
          <a:sy n="108"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ese Patrick Michaels" userId="92669987-10fd-4f09-a361-49498e69d932" providerId="ADAL" clId="{5EA21FB1-08CB-D841-8E8B-83DB2197E9CF}"/>
    <pc:docChg chg="custSel modSld">
      <pc:chgData name="Reese Patrick Michaels" userId="92669987-10fd-4f09-a361-49498e69d932" providerId="ADAL" clId="{5EA21FB1-08CB-D841-8E8B-83DB2197E9CF}" dt="2024-03-08T22:53:19.679" v="14"/>
      <pc:docMkLst>
        <pc:docMk/>
      </pc:docMkLst>
      <pc:sldChg chg="addSp delSp modSp modTransition modAnim">
        <pc:chgData name="Reese Patrick Michaels" userId="92669987-10fd-4f09-a361-49498e69d932" providerId="ADAL" clId="{5EA21FB1-08CB-D841-8E8B-83DB2197E9CF}" dt="2024-03-08T22:53:19.679" v="14"/>
        <pc:sldMkLst>
          <pc:docMk/>
          <pc:sldMk cId="1652315248" sldId="256"/>
        </pc:sldMkLst>
        <pc:picChg chg="add del mod">
          <ac:chgData name="Reese Patrick Michaels" userId="92669987-10fd-4f09-a361-49498e69d932" providerId="ADAL" clId="{5EA21FB1-08CB-D841-8E8B-83DB2197E9CF}" dt="2024-03-08T22:34:35.644" v="4"/>
          <ac:picMkLst>
            <pc:docMk/>
            <pc:sldMk cId="1652315248" sldId="256"/>
            <ac:picMk id="7" creationId="{4B0BAFE7-D47E-4A19-5DE7-DC14017486B1}"/>
          </ac:picMkLst>
        </pc:picChg>
        <pc:picChg chg="add del mod">
          <ac:chgData name="Reese Patrick Michaels" userId="92669987-10fd-4f09-a361-49498e69d932" providerId="ADAL" clId="{5EA21FB1-08CB-D841-8E8B-83DB2197E9CF}" dt="2024-03-08T22:43:17.288" v="7"/>
          <ac:picMkLst>
            <pc:docMk/>
            <pc:sldMk cId="1652315248" sldId="256"/>
            <ac:picMk id="12" creationId="{90B3B12C-E216-97D6-75AC-803AA5D9704B}"/>
          </ac:picMkLst>
        </pc:picChg>
        <pc:picChg chg="add del mod">
          <ac:chgData name="Reese Patrick Michaels" userId="92669987-10fd-4f09-a361-49498e69d932" providerId="ADAL" clId="{5EA21FB1-08CB-D841-8E8B-83DB2197E9CF}" dt="2024-03-08T22:46:40.474" v="11"/>
          <ac:picMkLst>
            <pc:docMk/>
            <pc:sldMk cId="1652315248" sldId="256"/>
            <ac:picMk id="15" creationId="{FD1512EC-D5F9-D84E-0989-7719C2CF50E3}"/>
          </ac:picMkLst>
        </pc:picChg>
        <pc:picChg chg="add del mod">
          <ac:chgData name="Reese Patrick Michaels" userId="92669987-10fd-4f09-a361-49498e69d932" providerId="ADAL" clId="{5EA21FB1-08CB-D841-8E8B-83DB2197E9CF}" dt="2024-03-08T22:53:19.679" v="14"/>
          <ac:picMkLst>
            <pc:docMk/>
            <pc:sldMk cId="1652315248" sldId="256"/>
            <ac:picMk id="18" creationId="{6C6007B0-7FD5-6345-E718-5B647770D28E}"/>
          </ac:picMkLst>
        </pc:picChg>
      </pc:sldChg>
      <pc:sldChg chg="addSp delSp modSp modTransition modAnim">
        <pc:chgData name="Reese Patrick Michaels" userId="92669987-10fd-4f09-a361-49498e69d932" providerId="ADAL" clId="{5EA21FB1-08CB-D841-8E8B-83DB2197E9CF}" dt="2024-03-08T22:53:19.679" v="14"/>
        <pc:sldMkLst>
          <pc:docMk/>
          <pc:sldMk cId="2041733399" sldId="257"/>
        </pc:sldMkLst>
        <pc:picChg chg="add del mod">
          <ac:chgData name="Reese Patrick Michaels" userId="92669987-10fd-4f09-a361-49498e69d932" providerId="ADAL" clId="{5EA21FB1-08CB-D841-8E8B-83DB2197E9CF}" dt="2024-03-08T22:34:35.644" v="4"/>
          <ac:picMkLst>
            <pc:docMk/>
            <pc:sldMk cId="2041733399" sldId="257"/>
            <ac:picMk id="5" creationId="{2AEEDBDE-B980-C56D-C521-E648DA17C259}"/>
          </ac:picMkLst>
        </pc:picChg>
        <pc:picChg chg="add del mod">
          <ac:chgData name="Reese Patrick Michaels" userId="92669987-10fd-4f09-a361-49498e69d932" providerId="ADAL" clId="{5EA21FB1-08CB-D841-8E8B-83DB2197E9CF}" dt="2024-03-08T22:53:19.679" v="14"/>
          <ac:picMkLst>
            <pc:docMk/>
            <pc:sldMk cId="2041733399" sldId="257"/>
            <ac:picMk id="7" creationId="{9756FBD9-A11B-95CB-56B4-E53EB2F05BB5}"/>
          </ac:picMkLst>
        </pc:picChg>
      </pc:sldChg>
      <pc:sldChg chg="addSp delSp modSp modTransition modAnim">
        <pc:chgData name="Reese Patrick Michaels" userId="92669987-10fd-4f09-a361-49498e69d932" providerId="ADAL" clId="{5EA21FB1-08CB-D841-8E8B-83DB2197E9CF}" dt="2024-03-08T22:53:19.679" v="14"/>
        <pc:sldMkLst>
          <pc:docMk/>
          <pc:sldMk cId="374477349" sldId="258"/>
        </pc:sldMkLst>
        <pc:picChg chg="add del mod">
          <ac:chgData name="Reese Patrick Michaels" userId="92669987-10fd-4f09-a361-49498e69d932" providerId="ADAL" clId="{5EA21FB1-08CB-D841-8E8B-83DB2197E9CF}" dt="2024-03-08T22:53:19.679" v="14"/>
          <ac:picMkLst>
            <pc:docMk/>
            <pc:sldMk cId="374477349" sldId="258"/>
            <ac:picMk id="7" creationId="{40D351D8-39F3-6FDB-2B5E-053573FAC2E5}"/>
          </ac:picMkLst>
        </pc:picChg>
      </pc:sldChg>
      <pc:sldChg chg="addSp delSp modSp modTransition modAnim">
        <pc:chgData name="Reese Patrick Michaels" userId="92669987-10fd-4f09-a361-49498e69d932" providerId="ADAL" clId="{5EA21FB1-08CB-D841-8E8B-83DB2197E9CF}" dt="2024-03-08T22:53:19.679" v="14"/>
        <pc:sldMkLst>
          <pc:docMk/>
          <pc:sldMk cId="2822443820" sldId="260"/>
        </pc:sldMkLst>
        <pc:picChg chg="add del mod">
          <ac:chgData name="Reese Patrick Michaels" userId="92669987-10fd-4f09-a361-49498e69d932" providerId="ADAL" clId="{5EA21FB1-08CB-D841-8E8B-83DB2197E9CF}" dt="2024-03-08T22:53:19.679" v="14"/>
          <ac:picMkLst>
            <pc:docMk/>
            <pc:sldMk cId="2822443820" sldId="260"/>
            <ac:picMk id="5" creationId="{3EDDC614-69CC-221D-7C3F-7D2B0C58A9A1}"/>
          </ac:picMkLst>
        </pc:picChg>
      </pc:sldChg>
      <pc:sldChg chg="addSp delSp modSp modTransition modAnim">
        <pc:chgData name="Reese Patrick Michaels" userId="92669987-10fd-4f09-a361-49498e69d932" providerId="ADAL" clId="{5EA21FB1-08CB-D841-8E8B-83DB2197E9CF}" dt="2024-03-08T22:53:19.679" v="14"/>
        <pc:sldMkLst>
          <pc:docMk/>
          <pc:sldMk cId="2150392039" sldId="261"/>
        </pc:sldMkLst>
        <pc:picChg chg="add del mod">
          <ac:chgData name="Reese Patrick Michaels" userId="92669987-10fd-4f09-a361-49498e69d932" providerId="ADAL" clId="{5EA21FB1-08CB-D841-8E8B-83DB2197E9CF}" dt="2024-03-08T22:53:19.679" v="14"/>
          <ac:picMkLst>
            <pc:docMk/>
            <pc:sldMk cId="2150392039" sldId="261"/>
            <ac:picMk id="5" creationId="{D1B32BDD-2077-5F8C-A00F-466D52221341}"/>
          </ac:picMkLst>
        </pc:picChg>
      </pc:sldChg>
      <pc:sldChg chg="addSp delSp modSp mod modTransition modAnim">
        <pc:chgData name="Reese Patrick Michaels" userId="92669987-10fd-4f09-a361-49498e69d932" providerId="ADAL" clId="{5EA21FB1-08CB-D841-8E8B-83DB2197E9CF}" dt="2024-03-08T22:53:19.679" v="14"/>
        <pc:sldMkLst>
          <pc:docMk/>
          <pc:sldMk cId="21334206" sldId="262"/>
        </pc:sldMkLst>
        <pc:picChg chg="add del mod">
          <ac:chgData name="Reese Patrick Michaels" userId="92669987-10fd-4f09-a361-49498e69d932" providerId="ADAL" clId="{5EA21FB1-08CB-D841-8E8B-83DB2197E9CF}" dt="2024-03-08T22:34:35.644" v="4"/>
          <ac:picMkLst>
            <pc:docMk/>
            <pc:sldMk cId="21334206" sldId="262"/>
            <ac:picMk id="3" creationId="{A3819054-7FF6-2EF9-DC05-ABEFE221FEAC}"/>
          </ac:picMkLst>
        </pc:picChg>
        <pc:picChg chg="add del mod">
          <ac:chgData name="Reese Patrick Michaels" userId="92669987-10fd-4f09-a361-49498e69d932" providerId="ADAL" clId="{5EA21FB1-08CB-D841-8E8B-83DB2197E9CF}" dt="2024-03-08T22:46:47.714" v="12" actId="478"/>
          <ac:picMkLst>
            <pc:docMk/>
            <pc:sldMk cId="21334206" sldId="262"/>
            <ac:picMk id="7" creationId="{2064E985-493E-1D26-BFF8-9B14E7B0E5F5}"/>
          </ac:picMkLst>
        </pc:picChg>
        <pc:picChg chg="add del mod">
          <ac:chgData name="Reese Patrick Michaels" userId="92669987-10fd-4f09-a361-49498e69d932" providerId="ADAL" clId="{5EA21FB1-08CB-D841-8E8B-83DB2197E9CF}" dt="2024-03-08T22:53:19.679" v="14"/>
          <ac:picMkLst>
            <pc:docMk/>
            <pc:sldMk cId="21334206" sldId="262"/>
            <ac:picMk id="9" creationId="{2F186911-54E5-2B84-16CB-04AF00D49298}"/>
          </ac:picMkLst>
        </pc:picChg>
      </pc:sldChg>
      <pc:sldChg chg="addSp delSp modSp modTransition modAnim">
        <pc:chgData name="Reese Patrick Michaels" userId="92669987-10fd-4f09-a361-49498e69d932" providerId="ADAL" clId="{5EA21FB1-08CB-D841-8E8B-83DB2197E9CF}" dt="2024-03-08T22:53:19.679" v="14"/>
        <pc:sldMkLst>
          <pc:docMk/>
          <pc:sldMk cId="3225759169" sldId="264"/>
        </pc:sldMkLst>
        <pc:picChg chg="add del mod">
          <ac:chgData name="Reese Patrick Michaels" userId="92669987-10fd-4f09-a361-49498e69d932" providerId="ADAL" clId="{5EA21FB1-08CB-D841-8E8B-83DB2197E9CF}" dt="2024-03-08T22:53:19.679" v="14"/>
          <ac:picMkLst>
            <pc:docMk/>
            <pc:sldMk cId="3225759169" sldId="264"/>
            <ac:picMk id="3" creationId="{555941C0-C5AB-D01F-D69E-D948EE512EB4}"/>
          </ac:picMkLst>
        </pc:picChg>
      </pc:sldChg>
      <pc:sldChg chg="addSp delSp modSp modTransition modAnim">
        <pc:chgData name="Reese Patrick Michaels" userId="92669987-10fd-4f09-a361-49498e69d932" providerId="ADAL" clId="{5EA21FB1-08CB-D841-8E8B-83DB2197E9CF}" dt="2024-03-08T22:53:19.679" v="14"/>
        <pc:sldMkLst>
          <pc:docMk/>
          <pc:sldMk cId="3937237516" sldId="265"/>
        </pc:sldMkLst>
        <pc:picChg chg="add del mod">
          <ac:chgData name="Reese Patrick Michaels" userId="92669987-10fd-4f09-a361-49498e69d932" providerId="ADAL" clId="{5EA21FB1-08CB-D841-8E8B-83DB2197E9CF}" dt="2024-03-08T22:53:19.679" v="14"/>
          <ac:picMkLst>
            <pc:docMk/>
            <pc:sldMk cId="3937237516" sldId="265"/>
            <ac:picMk id="3" creationId="{2F50D021-B0EC-3F08-4296-82A78A1F8382}"/>
          </ac:picMkLst>
        </pc:picChg>
      </pc:sldChg>
      <pc:sldChg chg="addSp delSp modSp modTransition modAnim">
        <pc:chgData name="Reese Patrick Michaels" userId="92669987-10fd-4f09-a361-49498e69d932" providerId="ADAL" clId="{5EA21FB1-08CB-D841-8E8B-83DB2197E9CF}" dt="2024-03-08T22:53:19.679" v="14"/>
        <pc:sldMkLst>
          <pc:docMk/>
          <pc:sldMk cId="587716025" sldId="266"/>
        </pc:sldMkLst>
        <pc:picChg chg="add del mod">
          <ac:chgData name="Reese Patrick Michaels" userId="92669987-10fd-4f09-a361-49498e69d932" providerId="ADAL" clId="{5EA21FB1-08CB-D841-8E8B-83DB2197E9CF}" dt="2024-03-08T22:53:19.679" v="14"/>
          <ac:picMkLst>
            <pc:docMk/>
            <pc:sldMk cId="587716025" sldId="266"/>
            <ac:picMk id="4" creationId="{97ABAB73-3094-F75F-B28D-75502B696CBC}"/>
          </ac:picMkLst>
        </pc:picChg>
      </pc:sldChg>
      <pc:sldChg chg="addSp delSp modSp modTransition modAnim">
        <pc:chgData name="Reese Patrick Michaels" userId="92669987-10fd-4f09-a361-49498e69d932" providerId="ADAL" clId="{5EA21FB1-08CB-D841-8E8B-83DB2197E9CF}" dt="2024-03-08T22:53:19.679" v="14"/>
        <pc:sldMkLst>
          <pc:docMk/>
          <pc:sldMk cId="4194618826" sldId="267"/>
        </pc:sldMkLst>
        <pc:picChg chg="add del mod">
          <ac:chgData name="Reese Patrick Michaels" userId="92669987-10fd-4f09-a361-49498e69d932" providerId="ADAL" clId="{5EA21FB1-08CB-D841-8E8B-83DB2197E9CF}" dt="2024-03-08T22:53:19.679" v="14"/>
          <ac:picMkLst>
            <pc:docMk/>
            <pc:sldMk cId="4194618826" sldId="267"/>
            <ac:picMk id="4" creationId="{21BE6A6D-25FC-0243-9556-DEB77523C311}"/>
          </ac:picMkLst>
        </pc:picChg>
      </pc:sldChg>
      <pc:sldChg chg="addSp delSp modSp modTransition modAnim">
        <pc:chgData name="Reese Patrick Michaels" userId="92669987-10fd-4f09-a361-49498e69d932" providerId="ADAL" clId="{5EA21FB1-08CB-D841-8E8B-83DB2197E9CF}" dt="2024-03-08T22:53:19.679" v="14"/>
        <pc:sldMkLst>
          <pc:docMk/>
          <pc:sldMk cId="2474029751" sldId="268"/>
        </pc:sldMkLst>
        <pc:picChg chg="add del mod">
          <ac:chgData name="Reese Patrick Michaels" userId="92669987-10fd-4f09-a361-49498e69d932" providerId="ADAL" clId="{5EA21FB1-08CB-D841-8E8B-83DB2197E9CF}" dt="2024-03-08T22:53:19.679" v="14"/>
          <ac:picMkLst>
            <pc:docMk/>
            <pc:sldMk cId="2474029751" sldId="268"/>
            <ac:picMk id="4" creationId="{9E837D29-EF98-B710-F44D-2BF9919F1B97}"/>
          </ac:picMkLst>
        </pc:picChg>
      </pc:sldChg>
      <pc:sldChg chg="addSp delSp modSp modTransition modAnim">
        <pc:chgData name="Reese Patrick Michaels" userId="92669987-10fd-4f09-a361-49498e69d932" providerId="ADAL" clId="{5EA21FB1-08CB-D841-8E8B-83DB2197E9CF}" dt="2024-03-08T22:53:19.679" v="14"/>
        <pc:sldMkLst>
          <pc:docMk/>
          <pc:sldMk cId="3961574744" sldId="269"/>
        </pc:sldMkLst>
        <pc:picChg chg="add del mod">
          <ac:chgData name="Reese Patrick Michaels" userId="92669987-10fd-4f09-a361-49498e69d932" providerId="ADAL" clId="{5EA21FB1-08CB-D841-8E8B-83DB2197E9CF}" dt="2024-03-08T22:53:19.679" v="14"/>
          <ac:picMkLst>
            <pc:docMk/>
            <pc:sldMk cId="3961574744" sldId="269"/>
            <ac:picMk id="4" creationId="{B8B4CBED-32E5-18AE-F4F3-1A63742C20C4}"/>
          </ac:picMkLst>
        </pc:picChg>
      </pc:sldChg>
      <pc:sldChg chg="addSp delSp modSp modTransition modAnim">
        <pc:chgData name="Reese Patrick Michaels" userId="92669987-10fd-4f09-a361-49498e69d932" providerId="ADAL" clId="{5EA21FB1-08CB-D841-8E8B-83DB2197E9CF}" dt="2024-03-08T22:53:19.679" v="14"/>
        <pc:sldMkLst>
          <pc:docMk/>
          <pc:sldMk cId="557784564" sldId="270"/>
        </pc:sldMkLst>
        <pc:picChg chg="add del mod">
          <ac:chgData name="Reese Patrick Michaels" userId="92669987-10fd-4f09-a361-49498e69d932" providerId="ADAL" clId="{5EA21FB1-08CB-D841-8E8B-83DB2197E9CF}" dt="2024-03-08T22:53:19.679" v="14"/>
          <ac:picMkLst>
            <pc:docMk/>
            <pc:sldMk cId="557784564" sldId="270"/>
            <ac:picMk id="3" creationId="{FF25E80E-999C-EE56-5BCE-76AD36DD1EE8}"/>
          </ac:picMkLst>
        </pc:picChg>
      </pc:sldChg>
      <pc:sldChg chg="addSp delSp modSp modTransition modAnim">
        <pc:chgData name="Reese Patrick Michaels" userId="92669987-10fd-4f09-a361-49498e69d932" providerId="ADAL" clId="{5EA21FB1-08CB-D841-8E8B-83DB2197E9CF}" dt="2024-03-08T22:53:19.679" v="14"/>
        <pc:sldMkLst>
          <pc:docMk/>
          <pc:sldMk cId="2330321862" sldId="271"/>
        </pc:sldMkLst>
        <pc:picChg chg="add del mod">
          <ac:chgData name="Reese Patrick Michaels" userId="92669987-10fd-4f09-a361-49498e69d932" providerId="ADAL" clId="{5EA21FB1-08CB-D841-8E8B-83DB2197E9CF}" dt="2024-03-08T22:53:19.679" v="14"/>
          <ac:picMkLst>
            <pc:docMk/>
            <pc:sldMk cId="2330321862" sldId="271"/>
            <ac:picMk id="5" creationId="{F5B9BBCD-2370-8546-28BE-0AA755CAB1DA}"/>
          </ac:picMkLst>
        </pc:picChg>
      </pc:sldChg>
      <pc:sldChg chg="addSp delSp modSp modTransition modAnim">
        <pc:chgData name="Reese Patrick Michaels" userId="92669987-10fd-4f09-a361-49498e69d932" providerId="ADAL" clId="{5EA21FB1-08CB-D841-8E8B-83DB2197E9CF}" dt="2024-03-08T22:53:19.679" v="14"/>
        <pc:sldMkLst>
          <pc:docMk/>
          <pc:sldMk cId="3659141523" sldId="274"/>
        </pc:sldMkLst>
        <pc:picChg chg="add del mod">
          <ac:chgData name="Reese Patrick Michaels" userId="92669987-10fd-4f09-a361-49498e69d932" providerId="ADAL" clId="{5EA21FB1-08CB-D841-8E8B-83DB2197E9CF}" dt="2024-03-08T22:53:19.679" v="14"/>
          <ac:picMkLst>
            <pc:docMk/>
            <pc:sldMk cId="3659141523" sldId="274"/>
            <ac:picMk id="4" creationId="{B9C9985D-DBD9-DC91-18F2-A310D230B9C1}"/>
          </ac:picMkLst>
        </pc:picChg>
      </pc:sldChg>
      <pc:sldChg chg="addSp delSp modSp modTransition modAnim">
        <pc:chgData name="Reese Patrick Michaels" userId="92669987-10fd-4f09-a361-49498e69d932" providerId="ADAL" clId="{5EA21FB1-08CB-D841-8E8B-83DB2197E9CF}" dt="2024-03-08T22:53:19.679" v="14"/>
        <pc:sldMkLst>
          <pc:docMk/>
          <pc:sldMk cId="1997358076" sldId="275"/>
        </pc:sldMkLst>
        <pc:picChg chg="add del mod">
          <ac:chgData name="Reese Patrick Michaels" userId="92669987-10fd-4f09-a361-49498e69d932" providerId="ADAL" clId="{5EA21FB1-08CB-D841-8E8B-83DB2197E9CF}" dt="2024-03-08T22:53:19.679" v="14"/>
          <ac:picMkLst>
            <pc:docMk/>
            <pc:sldMk cId="1997358076" sldId="275"/>
            <ac:picMk id="6" creationId="{E265BCDB-EF5D-0B87-FA74-171E81821691}"/>
          </ac:picMkLst>
        </pc:picChg>
      </pc:sldChg>
      <pc:sldChg chg="addSp delSp modSp modTransition modAnim">
        <pc:chgData name="Reese Patrick Michaels" userId="92669987-10fd-4f09-a361-49498e69d932" providerId="ADAL" clId="{5EA21FB1-08CB-D841-8E8B-83DB2197E9CF}" dt="2024-03-08T22:53:19.679" v="14"/>
        <pc:sldMkLst>
          <pc:docMk/>
          <pc:sldMk cId="3637008560" sldId="276"/>
        </pc:sldMkLst>
        <pc:picChg chg="add del mod">
          <ac:chgData name="Reese Patrick Michaels" userId="92669987-10fd-4f09-a361-49498e69d932" providerId="ADAL" clId="{5EA21FB1-08CB-D841-8E8B-83DB2197E9CF}" dt="2024-03-08T22:53:19.679" v="14"/>
          <ac:picMkLst>
            <pc:docMk/>
            <pc:sldMk cId="3637008560" sldId="276"/>
            <ac:picMk id="5" creationId="{B3F28590-7CFD-B1AD-E010-FE2680B51D0F}"/>
          </ac:picMkLst>
        </pc:picChg>
      </pc:sldChg>
      <pc:sldChg chg="addSp delSp modSp modTransition modAnim">
        <pc:chgData name="Reese Patrick Michaels" userId="92669987-10fd-4f09-a361-49498e69d932" providerId="ADAL" clId="{5EA21FB1-08CB-D841-8E8B-83DB2197E9CF}" dt="2024-03-08T22:53:19.679" v="14"/>
        <pc:sldMkLst>
          <pc:docMk/>
          <pc:sldMk cId="1733768119" sldId="277"/>
        </pc:sldMkLst>
        <pc:picChg chg="add del mod">
          <ac:chgData name="Reese Patrick Michaels" userId="92669987-10fd-4f09-a361-49498e69d932" providerId="ADAL" clId="{5EA21FB1-08CB-D841-8E8B-83DB2197E9CF}" dt="2024-03-08T22:53:19.679" v="14"/>
          <ac:picMkLst>
            <pc:docMk/>
            <pc:sldMk cId="1733768119" sldId="277"/>
            <ac:picMk id="5" creationId="{7362B2E3-2A72-904D-54B0-A0C9DEA5C90C}"/>
          </ac:picMkLst>
        </pc:picChg>
      </pc:sldChg>
      <pc:sldChg chg="addSp delSp modSp modTransition modAnim">
        <pc:chgData name="Reese Patrick Michaels" userId="92669987-10fd-4f09-a361-49498e69d932" providerId="ADAL" clId="{5EA21FB1-08CB-D841-8E8B-83DB2197E9CF}" dt="2024-03-08T22:53:19.679" v="14"/>
        <pc:sldMkLst>
          <pc:docMk/>
          <pc:sldMk cId="3600264188" sldId="278"/>
        </pc:sldMkLst>
        <pc:picChg chg="add del mod">
          <ac:chgData name="Reese Patrick Michaels" userId="92669987-10fd-4f09-a361-49498e69d932" providerId="ADAL" clId="{5EA21FB1-08CB-D841-8E8B-83DB2197E9CF}" dt="2024-03-08T22:53:19.679" v="14"/>
          <ac:picMkLst>
            <pc:docMk/>
            <pc:sldMk cId="3600264188" sldId="278"/>
            <ac:picMk id="4" creationId="{57785914-3DFA-E3D5-F421-C7C3234E5289}"/>
          </ac:picMkLst>
        </pc:picChg>
      </pc:sldChg>
      <pc:sldChg chg="addSp delSp modSp modTransition modAnim">
        <pc:chgData name="Reese Patrick Michaels" userId="92669987-10fd-4f09-a361-49498e69d932" providerId="ADAL" clId="{5EA21FB1-08CB-D841-8E8B-83DB2197E9CF}" dt="2024-03-08T22:53:19.679" v="14"/>
        <pc:sldMkLst>
          <pc:docMk/>
          <pc:sldMk cId="3083038205" sldId="279"/>
        </pc:sldMkLst>
        <pc:picChg chg="add del mod">
          <ac:chgData name="Reese Patrick Michaels" userId="92669987-10fd-4f09-a361-49498e69d932" providerId="ADAL" clId="{5EA21FB1-08CB-D841-8E8B-83DB2197E9CF}" dt="2024-03-08T22:53:19.679" v="14"/>
          <ac:picMkLst>
            <pc:docMk/>
            <pc:sldMk cId="3083038205" sldId="279"/>
            <ac:picMk id="4" creationId="{A152D7A3-314A-89E2-0F20-C2D50EDB577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3CCE6-7098-DD45-9B3A-C673635EA7EB}" type="datetimeFigureOut">
              <a:rPr lang="en-US" smtClean="0"/>
              <a:t>3/8/24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03287-58C6-654A-950A-518626617DB6}" type="slidenum">
              <a:rPr lang="en-US" smtClean="0"/>
              <a:t>‹#›</a:t>
            </a:fld>
            <a:endParaRPr lang="en-US"/>
          </a:p>
        </p:txBody>
      </p:sp>
    </p:spTree>
    <p:extLst>
      <p:ext uri="{BB962C8B-B14F-4D97-AF65-F5344CB8AC3E}">
        <p14:creationId xmlns:p14="http://schemas.microsoft.com/office/powerpoint/2010/main" val="1931965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1</a:t>
            </a:fld>
            <a:endParaRPr lang="en-US"/>
          </a:p>
        </p:txBody>
      </p:sp>
    </p:spTree>
    <p:extLst>
      <p:ext uri="{BB962C8B-B14F-4D97-AF65-F5344CB8AC3E}">
        <p14:creationId xmlns:p14="http://schemas.microsoft.com/office/powerpoint/2010/main" val="1635097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 here = SF highest Y/R, DAL highest TD and 1D, DET pretty solid overall, MIA pretty solid overall</a:t>
            </a:r>
          </a:p>
          <a:p>
            <a:r>
              <a:rPr lang="en-US" dirty="0"/>
              <a:t>Some of the really bad passing teams (CAR, PITT, TEN) have pretty low TD and 1D</a:t>
            </a:r>
          </a:p>
          <a:p>
            <a:r>
              <a:rPr lang="en-US" dirty="0"/>
              <a:t>This makes sense – these were some of the top passing offenses in 2023</a:t>
            </a:r>
          </a:p>
        </p:txBody>
      </p:sp>
      <p:sp>
        <p:nvSpPr>
          <p:cNvPr id="4" name="Slide Number Placeholder 3"/>
          <p:cNvSpPr>
            <a:spLocks noGrp="1"/>
          </p:cNvSpPr>
          <p:nvPr>
            <p:ph type="sldNum" sz="quarter" idx="5"/>
          </p:nvPr>
        </p:nvSpPr>
        <p:spPr/>
        <p:txBody>
          <a:bodyPr/>
          <a:lstStyle/>
          <a:p>
            <a:fld id="{0BA03287-58C6-654A-950A-518626617DB6}" type="slidenum">
              <a:rPr lang="en-US" smtClean="0"/>
              <a:t>14</a:t>
            </a:fld>
            <a:endParaRPr lang="en-US"/>
          </a:p>
        </p:txBody>
      </p:sp>
    </p:spTree>
    <p:extLst>
      <p:ext uri="{BB962C8B-B14F-4D97-AF65-F5344CB8AC3E}">
        <p14:creationId xmlns:p14="http://schemas.microsoft.com/office/powerpoint/2010/main" val="1302905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Low positive correlation between TD and total warm games</a:t>
            </a:r>
          </a:p>
          <a:p>
            <a:pPr marL="171450" indent="-171450">
              <a:buFontTx/>
              <a:buChar char="-"/>
            </a:pPr>
            <a:r>
              <a:rPr lang="en-US" dirty="0"/>
              <a:t>Low negative correlation between 1D and total cold games</a:t>
            </a:r>
          </a:p>
        </p:txBody>
      </p:sp>
      <p:sp>
        <p:nvSpPr>
          <p:cNvPr id="4" name="Slide Number Placeholder 3"/>
          <p:cNvSpPr>
            <a:spLocks noGrp="1"/>
          </p:cNvSpPr>
          <p:nvPr>
            <p:ph type="sldNum" sz="quarter" idx="5"/>
          </p:nvPr>
        </p:nvSpPr>
        <p:spPr/>
        <p:txBody>
          <a:bodyPr/>
          <a:lstStyle/>
          <a:p>
            <a:fld id="{0BA03287-58C6-654A-950A-518626617DB6}" type="slidenum">
              <a:rPr lang="en-US" smtClean="0"/>
              <a:t>15</a:t>
            </a:fld>
            <a:endParaRPr lang="en-US"/>
          </a:p>
        </p:txBody>
      </p:sp>
    </p:spTree>
    <p:extLst>
      <p:ext uri="{BB962C8B-B14F-4D97-AF65-F5344CB8AC3E}">
        <p14:creationId xmlns:p14="http://schemas.microsoft.com/office/powerpoint/2010/main" val="2590129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noticeable effect of surface on TDs by team – DAL has high TDs, plays most games on turf, MIA has high TDs, plays most games on grass, TEN has low TDs and plays on grass, NYG has low TDs and plays on turf</a:t>
            </a:r>
          </a:p>
        </p:txBody>
      </p:sp>
      <p:sp>
        <p:nvSpPr>
          <p:cNvPr id="4" name="Slide Number Placeholder 3"/>
          <p:cNvSpPr>
            <a:spLocks noGrp="1"/>
          </p:cNvSpPr>
          <p:nvPr>
            <p:ph type="sldNum" sz="quarter" idx="5"/>
          </p:nvPr>
        </p:nvSpPr>
        <p:spPr/>
        <p:txBody>
          <a:bodyPr/>
          <a:lstStyle/>
          <a:p>
            <a:fld id="{0BA03287-58C6-654A-950A-518626617DB6}" type="slidenum">
              <a:rPr lang="en-US" smtClean="0"/>
              <a:t>16</a:t>
            </a:fld>
            <a:endParaRPr lang="en-US"/>
          </a:p>
        </p:txBody>
      </p:sp>
    </p:spTree>
    <p:extLst>
      <p:ext uri="{BB962C8B-B14F-4D97-AF65-F5344CB8AC3E}">
        <p14:creationId xmlns:p14="http://schemas.microsoft.com/office/powerpoint/2010/main" val="3653145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trends here</a:t>
            </a:r>
          </a:p>
        </p:txBody>
      </p:sp>
      <p:sp>
        <p:nvSpPr>
          <p:cNvPr id="4" name="Slide Number Placeholder 3"/>
          <p:cNvSpPr>
            <a:spLocks noGrp="1"/>
          </p:cNvSpPr>
          <p:nvPr>
            <p:ph type="sldNum" sz="quarter" idx="5"/>
          </p:nvPr>
        </p:nvSpPr>
        <p:spPr/>
        <p:txBody>
          <a:bodyPr/>
          <a:lstStyle/>
          <a:p>
            <a:fld id="{0BA03287-58C6-654A-950A-518626617DB6}" type="slidenum">
              <a:rPr lang="en-US" smtClean="0"/>
              <a:t>17</a:t>
            </a:fld>
            <a:endParaRPr lang="en-US"/>
          </a:p>
        </p:txBody>
      </p:sp>
    </p:spTree>
    <p:extLst>
      <p:ext uri="{BB962C8B-B14F-4D97-AF65-F5344CB8AC3E}">
        <p14:creationId xmlns:p14="http://schemas.microsoft.com/office/powerpoint/2010/main" val="2414985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2</a:t>
            </a:fld>
            <a:endParaRPr lang="en-US"/>
          </a:p>
        </p:txBody>
      </p:sp>
    </p:spTree>
    <p:extLst>
      <p:ext uri="{BB962C8B-B14F-4D97-AF65-F5344CB8AC3E}">
        <p14:creationId xmlns:p14="http://schemas.microsoft.com/office/powerpoint/2010/main" val="179762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Especially in today’s pass-heavy NFL where more teams are utilizing air raid strategies compared to run-based strategies </a:t>
            </a:r>
            <a:r>
              <a:rPr lang="en-US" dirty="0">
                <a:sym typeface="Wingdings" pitchFamily="2" charset="2"/>
              </a:rPr>
              <a:t> meaning, receiving stats play a bigger role than ever in defining offensive team success</a:t>
            </a:r>
          </a:p>
          <a:p>
            <a:endParaRPr lang="en-US" dirty="0">
              <a:sym typeface="Wingdings" pitchFamily="2" charset="2"/>
            </a:endParaRPr>
          </a:p>
          <a:p>
            <a:r>
              <a:rPr lang="en-US" dirty="0">
                <a:sym typeface="Wingdings" pitchFamily="2" charset="2"/>
              </a:rPr>
              <a:t>Individual = </a:t>
            </a:r>
            <a:r>
              <a:rPr lang="en-US" sz="1200" dirty="0"/>
              <a:t>athletic ability, game knowledge, conditioning level, injury history</a:t>
            </a:r>
          </a:p>
          <a:p>
            <a:r>
              <a:rPr lang="en-US" sz="1200" dirty="0"/>
              <a:t>Environmental = playing surface, weather, climate, time of day, crowd, etc.</a:t>
            </a:r>
          </a:p>
          <a:p>
            <a:r>
              <a:rPr lang="en-US" sz="1200" dirty="0"/>
              <a:t>Strategic = game strategy, understanding of </a:t>
            </a:r>
            <a:r>
              <a:rPr lang="en-US" sz="1200" dirty="0" err="1"/>
              <a:t>playcalls</a:t>
            </a:r>
            <a:r>
              <a:rPr lang="en-US" sz="1200" dirty="0"/>
              <a:t>, opponent </a:t>
            </a:r>
            <a:r>
              <a:rPr lang="en-US" sz="1200" dirty="0" err="1"/>
              <a:t>playcalls</a:t>
            </a:r>
            <a:r>
              <a:rPr lang="en-US" sz="1200" dirty="0"/>
              <a:t>, etc.</a:t>
            </a:r>
          </a:p>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3</a:t>
            </a:fld>
            <a:endParaRPr lang="en-US"/>
          </a:p>
        </p:txBody>
      </p:sp>
    </p:spTree>
    <p:extLst>
      <p:ext uri="{BB962C8B-B14F-4D97-AF65-F5344CB8AC3E}">
        <p14:creationId xmlns:p14="http://schemas.microsoft.com/office/powerpoint/2010/main" val="172241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 and wind defined here as: # cold games, # moderate games, # warm, # hot, # slow, # medium, # windy</a:t>
            </a:r>
          </a:p>
          <a:p>
            <a:r>
              <a:rPr lang="en-US" dirty="0"/>
              <a:t>Playing surface defined as: # games played on grass, # games played on turf</a:t>
            </a:r>
          </a:p>
        </p:txBody>
      </p:sp>
      <p:sp>
        <p:nvSpPr>
          <p:cNvPr id="4" name="Slide Number Placeholder 3"/>
          <p:cNvSpPr>
            <a:spLocks noGrp="1"/>
          </p:cNvSpPr>
          <p:nvPr>
            <p:ph type="sldNum" sz="quarter" idx="5"/>
          </p:nvPr>
        </p:nvSpPr>
        <p:spPr/>
        <p:txBody>
          <a:bodyPr/>
          <a:lstStyle/>
          <a:p>
            <a:fld id="{0BA03287-58C6-654A-950A-518626617DB6}" type="slidenum">
              <a:rPr lang="en-US" smtClean="0"/>
              <a:t>4</a:t>
            </a:fld>
            <a:endParaRPr lang="en-US"/>
          </a:p>
        </p:txBody>
      </p:sp>
    </p:spTree>
    <p:extLst>
      <p:ext uri="{BB962C8B-B14F-4D97-AF65-F5344CB8AC3E}">
        <p14:creationId xmlns:p14="http://schemas.microsoft.com/office/powerpoint/2010/main" val="2924835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 historical game </a:t>
            </a:r>
            <a:r>
              <a:rPr lang="en-US" dirty="0" err="1"/>
              <a:t>dataframe</a:t>
            </a:r>
            <a:endParaRPr lang="en-US" dirty="0"/>
          </a:p>
          <a:p>
            <a:endParaRPr lang="en-US" dirty="0"/>
          </a:p>
          <a:p>
            <a:r>
              <a:rPr lang="en-US" dirty="0"/>
              <a:t>What was filtered for here = game id and game type rows, id, home team, away team, roof, surface, temp, wind</a:t>
            </a:r>
          </a:p>
          <a:p>
            <a:endParaRPr lang="en-US" dirty="0"/>
          </a:p>
          <a:p>
            <a:r>
              <a:rPr lang="en-US" dirty="0"/>
              <a:t>Bool = T/F value that can be aggregated later on. In the case of roof, stadiums with roof==true were eventually dropped for the first weather analysis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8</a:t>
            </a:fld>
            <a:endParaRPr lang="en-US"/>
          </a:p>
        </p:txBody>
      </p:sp>
    </p:spTree>
    <p:extLst>
      <p:ext uri="{BB962C8B-B14F-4D97-AF65-F5344CB8AC3E}">
        <p14:creationId xmlns:p14="http://schemas.microsoft.com/office/powerpoint/2010/main" val="3646475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 historical game </a:t>
            </a:r>
            <a:r>
              <a:rPr lang="en-US" dirty="0" err="1"/>
              <a:t>dataframe</a:t>
            </a:r>
            <a:endParaRPr lang="en-US" dirty="0"/>
          </a:p>
          <a:p>
            <a:endParaRPr lang="en-US" dirty="0"/>
          </a:p>
          <a:p>
            <a:r>
              <a:rPr lang="en-US" dirty="0"/>
              <a:t>Histograms show relatively normal distribution – high points = imputed numeric mean </a:t>
            </a:r>
            <a:r>
              <a:rPr lang="en-US" dirty="0" err="1"/>
              <a:t>NaN</a:t>
            </a:r>
            <a:r>
              <a:rPr lang="en-US" dirty="0"/>
              <a:t> values</a:t>
            </a:r>
          </a:p>
          <a:p>
            <a:r>
              <a:rPr lang="en-US" dirty="0"/>
              <a:t>The bins that were determined were: cold, moderate, warm, hot</a:t>
            </a:r>
          </a:p>
          <a:p>
            <a:r>
              <a:rPr lang="en-US" dirty="0" err="1"/>
              <a:t>temp_bins</a:t>
            </a:r>
            <a:r>
              <a:rPr lang="en-US" dirty="0"/>
              <a:t> = [25, 54, 62, 75, </a:t>
            </a:r>
            <a:r>
              <a:rPr lang="en-US" dirty="0" err="1"/>
              <a:t>np.inf</a:t>
            </a:r>
            <a:r>
              <a:rPr lang="en-US" dirty="0"/>
              <a:t>]</a:t>
            </a:r>
          </a:p>
          <a:p>
            <a:endParaRPr lang="en-US" dirty="0"/>
          </a:p>
          <a:p>
            <a:r>
              <a:rPr lang="en-US" dirty="0"/>
              <a:t># classify wind speed into three bins: slow, moderate, fast</a:t>
            </a:r>
          </a:p>
          <a:p>
            <a:r>
              <a:rPr lang="en-US" dirty="0" err="1"/>
              <a:t>wind_bins</a:t>
            </a:r>
            <a:r>
              <a:rPr lang="en-US" dirty="0"/>
              <a:t> = [0, 6, 11, </a:t>
            </a:r>
            <a:r>
              <a:rPr lang="en-US" dirty="0" err="1"/>
              <a:t>np.inf</a:t>
            </a:r>
            <a:r>
              <a:rPr lang="en-US" dirty="0"/>
              <a:t>]</a:t>
            </a:r>
          </a:p>
          <a:p>
            <a:endParaRPr lang="en-US" dirty="0"/>
          </a:p>
          <a:p>
            <a:r>
              <a:rPr lang="en-US" dirty="0"/>
              <a:t>Other notes: data normalization using </a:t>
            </a:r>
            <a:r>
              <a:rPr lang="en-US" dirty="0" err="1"/>
              <a:t>sklearn</a:t>
            </a:r>
            <a:r>
              <a:rPr lang="en-US" dirty="0"/>
              <a:t> </a:t>
            </a:r>
            <a:r>
              <a:rPr lang="en-US" dirty="0" err="1"/>
              <a:t>minmaxscaler</a:t>
            </a:r>
            <a:r>
              <a:rPr lang="en-US" dirty="0"/>
              <a:t>,</a:t>
            </a:r>
          </a:p>
          <a:p>
            <a:r>
              <a:rPr lang="en-US" dirty="0"/>
              <a:t>Acronym mapping for consistency</a:t>
            </a:r>
          </a:p>
          <a:p>
            <a:endParaRPr lang="en-US" dirty="0"/>
          </a:p>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9</a:t>
            </a:fld>
            <a:endParaRPr lang="en-US"/>
          </a:p>
        </p:txBody>
      </p:sp>
    </p:spTree>
    <p:extLst>
      <p:ext uri="{BB962C8B-B14F-4D97-AF65-F5344CB8AC3E}">
        <p14:creationId xmlns:p14="http://schemas.microsoft.com/office/powerpoint/2010/main" val="222633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Helvetica Neue" panose="02000503000000020004" pitchFamily="2" charset="0"/>
              </a:rPr>
              <a:t>Catch rate % doesn't correlate well with the other metrics.</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Targets, receptions, yards, 1st downs all have very strong correlations with each other, since these metrics are derived from each other.</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TD has a relatively strong correlation with targets, receptions, yards, and 1D. Unlike the other metrics, receiving TDs are not as strongly associated with the number of targets, receptions, or yards a receiver has; i.e., some receivers are bigger red zone threats than others, other receivers prioritize receptions and yards over TDs.</a:t>
            </a:r>
          </a:p>
          <a:p>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11</a:t>
            </a:fld>
            <a:endParaRPr lang="en-US"/>
          </a:p>
        </p:txBody>
      </p:sp>
    </p:spTree>
    <p:extLst>
      <p:ext uri="{BB962C8B-B14F-4D97-AF65-F5344CB8AC3E}">
        <p14:creationId xmlns:p14="http://schemas.microsoft.com/office/powerpoint/2010/main" val="366988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general trends as individual level but slightly less strong correlations because of grouped data</a:t>
            </a:r>
          </a:p>
        </p:txBody>
      </p:sp>
      <p:sp>
        <p:nvSpPr>
          <p:cNvPr id="4" name="Slide Number Placeholder 3"/>
          <p:cNvSpPr>
            <a:spLocks noGrp="1"/>
          </p:cNvSpPr>
          <p:nvPr>
            <p:ph type="sldNum" sz="quarter" idx="5"/>
          </p:nvPr>
        </p:nvSpPr>
        <p:spPr/>
        <p:txBody>
          <a:bodyPr/>
          <a:lstStyle/>
          <a:p>
            <a:fld id="{0BA03287-58C6-654A-950A-518626617DB6}" type="slidenum">
              <a:rPr lang="en-US" smtClean="0"/>
              <a:t>12</a:t>
            </a:fld>
            <a:endParaRPr lang="en-US"/>
          </a:p>
        </p:txBody>
      </p:sp>
    </p:spTree>
    <p:extLst>
      <p:ext uri="{BB962C8B-B14F-4D97-AF65-F5344CB8AC3E}">
        <p14:creationId xmlns:p14="http://schemas.microsoft.com/office/powerpoint/2010/main" val="2669611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graphic isn’t super informative </a:t>
            </a:r>
            <a:r>
              <a:rPr lang="en-US" dirty="0">
                <a:sym typeface="Wingdings" pitchFamily="2" charset="2"/>
              </a:rPr>
              <a:t> DAL, JAX, LAC, MIN, WAS have the highest number of receptions – not very indicative of team success</a:t>
            </a:r>
            <a:endParaRPr lang="en-US" dirty="0"/>
          </a:p>
        </p:txBody>
      </p:sp>
      <p:sp>
        <p:nvSpPr>
          <p:cNvPr id="4" name="Slide Number Placeholder 3"/>
          <p:cNvSpPr>
            <a:spLocks noGrp="1"/>
          </p:cNvSpPr>
          <p:nvPr>
            <p:ph type="sldNum" sz="quarter" idx="5"/>
          </p:nvPr>
        </p:nvSpPr>
        <p:spPr/>
        <p:txBody>
          <a:bodyPr/>
          <a:lstStyle/>
          <a:p>
            <a:fld id="{0BA03287-58C6-654A-950A-518626617DB6}" type="slidenum">
              <a:rPr lang="en-US" smtClean="0"/>
              <a:t>13</a:t>
            </a:fld>
            <a:endParaRPr lang="en-US"/>
          </a:p>
        </p:txBody>
      </p:sp>
    </p:spTree>
    <p:extLst>
      <p:ext uri="{BB962C8B-B14F-4D97-AF65-F5344CB8AC3E}">
        <p14:creationId xmlns:p14="http://schemas.microsoft.com/office/powerpoint/2010/main" val="346721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1859-7D4F-17B7-1365-37A0FFBCA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2045D-6891-EB23-021E-F893959F4B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80E8B-B7FA-6715-54A8-2701E6C4D823}"/>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50606AEB-059E-F44C-2CF2-EF9AA626A5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70648-8062-630F-824E-8FF60065830A}"/>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1675458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9A9B4-A306-4798-1964-C47C67A6EE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4A38-B559-AFDA-2F8D-01BE78992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71F60-8EC2-D26E-C407-89354032F09B}"/>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8CA46F51-8F50-7EC3-7FEE-39B3F89DBE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E3E2E-496F-C1D8-D025-C20E23D5C2F6}"/>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3571701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A2E82-00ED-6F2F-B813-1197B8AFC8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B633DA-DA21-1956-D619-F46083F180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A76D2-155E-0370-3977-6FB67BCEC87C}"/>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060BBB78-D244-5B4F-CADD-5F1D5EE1C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C546A-B940-4142-54D5-F1CF55B167D2}"/>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87068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02DC7-CF55-0892-6514-EAA166F4F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20F4D7-0119-390D-196F-4E4FDCA713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24FC9-AB1E-7399-8F08-88AA7C717C16}"/>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BA057096-0400-0B2F-DEDB-B003096ED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98BE1-5804-9669-464D-D344F4F7F77C}"/>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3801998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16080-E74C-4432-18DF-85D0655726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CA2655-2ABF-66F8-0893-4B7A99ECA4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25CF6-029A-D9DB-8594-FF0F3B94C610}"/>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17AC9AA4-2BC7-9F73-9318-8D861E48F3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64DCA-279E-C613-B6A2-DEE3E2CA25FA}"/>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212647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05BD-54B1-D042-A228-B6EF3D99A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AB1E9-93D4-3EA6-C537-23F4551600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7D230-C6CB-321F-3072-110509E7B0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297087-E3DB-0EC2-EEB6-507E0D473EE6}"/>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6" name="Footer Placeholder 5">
            <a:extLst>
              <a:ext uri="{FF2B5EF4-FFF2-40B4-BE49-F238E27FC236}">
                <a16:creationId xmlns:a16="http://schemas.microsoft.com/office/drawing/2014/main" id="{558CA13D-010E-81D4-7612-1A73A846FD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52F4B-2DBB-B5D4-92EE-7C3E794B19B8}"/>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366522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DBD0-E94B-7EB1-3DB8-E17807B4C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A22150-F229-87C4-CA6F-FAE19C8B38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8C56D-9F92-4C99-84C8-3B0D2451C7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1A357F-831D-8C82-8A39-4B65C84D9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CC5ADD-9CB0-74D8-8DAF-0F504F2F74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93CD5-2CEC-2BFD-6911-9240E2999106}"/>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8" name="Footer Placeholder 7">
            <a:extLst>
              <a:ext uri="{FF2B5EF4-FFF2-40B4-BE49-F238E27FC236}">
                <a16:creationId xmlns:a16="http://schemas.microsoft.com/office/drawing/2014/main" id="{3A942F53-8DF9-ABD1-BB0F-9CEE478A7B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99E271-4407-35FC-3A5A-45F9038ABBCD}"/>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2083643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BD935-68AD-EE32-6A3C-7482FF6FC7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B902CB-3661-75C9-4AC1-DCBD96C23A74}"/>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4" name="Footer Placeholder 3">
            <a:extLst>
              <a:ext uri="{FF2B5EF4-FFF2-40B4-BE49-F238E27FC236}">
                <a16:creationId xmlns:a16="http://schemas.microsoft.com/office/drawing/2014/main" id="{2579D121-20DF-146F-64EA-F84D162EC1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AF36C0-88D4-A993-2C73-85511B1DE1F8}"/>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277536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CE6AA-6710-408C-A8F4-5AEFDA271125}"/>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3" name="Footer Placeholder 2">
            <a:extLst>
              <a:ext uri="{FF2B5EF4-FFF2-40B4-BE49-F238E27FC236}">
                <a16:creationId xmlns:a16="http://schemas.microsoft.com/office/drawing/2014/main" id="{F144D3D7-BC3A-7637-75E8-A8E2CC049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168846-F291-DAA6-AB6D-F26F46F01477}"/>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34141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737C-6BDF-2656-424F-58553D41B4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05E166-A29E-5C75-DBDD-C250161A9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AC2BB2-A311-F8BA-9081-75F797222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5BD9DE-6D16-C26C-9983-8614BE528970}"/>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6" name="Footer Placeholder 5">
            <a:extLst>
              <a:ext uri="{FF2B5EF4-FFF2-40B4-BE49-F238E27FC236}">
                <a16:creationId xmlns:a16="http://schemas.microsoft.com/office/drawing/2014/main" id="{0F62DD6A-97DC-2206-11EE-D18BADC4E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225BB-671B-A3A8-1663-9058FFB10C13}"/>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243081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0C09-E66C-61E4-96DA-26848675CF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69823F-0A5F-DD29-D23E-9182EB6ED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5E0574-D476-5175-9826-AECC0271F0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BCA42-B413-C8EC-FFCB-A439C939A45E}"/>
              </a:ext>
            </a:extLst>
          </p:cNvPr>
          <p:cNvSpPr>
            <a:spLocks noGrp="1"/>
          </p:cNvSpPr>
          <p:nvPr>
            <p:ph type="dt" sz="half" idx="10"/>
          </p:nvPr>
        </p:nvSpPr>
        <p:spPr/>
        <p:txBody>
          <a:bodyPr/>
          <a:lstStyle/>
          <a:p>
            <a:fld id="{94FE6CC0-1393-6249-AFC7-C5B83F50546A}" type="datetimeFigureOut">
              <a:rPr lang="en-US" smtClean="0"/>
              <a:t>3/8/24</a:t>
            </a:fld>
            <a:endParaRPr lang="en-US"/>
          </a:p>
        </p:txBody>
      </p:sp>
      <p:sp>
        <p:nvSpPr>
          <p:cNvPr id="6" name="Footer Placeholder 5">
            <a:extLst>
              <a:ext uri="{FF2B5EF4-FFF2-40B4-BE49-F238E27FC236}">
                <a16:creationId xmlns:a16="http://schemas.microsoft.com/office/drawing/2014/main" id="{14DBD970-AF5B-3D5B-3D56-422AEBF7BF4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6535A2-3EAA-C37A-FE7A-4E77AD3E103E}"/>
              </a:ext>
            </a:extLst>
          </p:cNvPr>
          <p:cNvSpPr>
            <a:spLocks noGrp="1"/>
          </p:cNvSpPr>
          <p:nvPr>
            <p:ph type="sldNum" sz="quarter" idx="12"/>
          </p:nvPr>
        </p:nvSpPr>
        <p:spPr/>
        <p:txBody>
          <a:bodyPr/>
          <a:lstStyle/>
          <a:p>
            <a:fld id="{941AABD4-274B-5046-BA82-5FF912062E4B}" type="slidenum">
              <a:rPr lang="en-US" smtClean="0"/>
              <a:t>‹#›</a:t>
            </a:fld>
            <a:endParaRPr lang="en-US"/>
          </a:p>
        </p:txBody>
      </p:sp>
    </p:spTree>
    <p:extLst>
      <p:ext uri="{BB962C8B-B14F-4D97-AF65-F5344CB8AC3E}">
        <p14:creationId xmlns:p14="http://schemas.microsoft.com/office/powerpoint/2010/main" val="2363314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FFDBDC-D423-FEB7-028A-86AE1D5C29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51A9B9-C76C-4B46-E92F-6193425E9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AA7DC-C23E-34D9-8C73-0B14FC2B78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FE6CC0-1393-6249-AFC7-C5B83F50546A}" type="datetimeFigureOut">
              <a:rPr lang="en-US" smtClean="0"/>
              <a:t>3/8/24</a:t>
            </a:fld>
            <a:endParaRPr lang="en-US"/>
          </a:p>
        </p:txBody>
      </p:sp>
      <p:sp>
        <p:nvSpPr>
          <p:cNvPr id="5" name="Footer Placeholder 4">
            <a:extLst>
              <a:ext uri="{FF2B5EF4-FFF2-40B4-BE49-F238E27FC236}">
                <a16:creationId xmlns:a16="http://schemas.microsoft.com/office/drawing/2014/main" id="{AD0F92E7-B857-4A93-9DB5-578B589C2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79AAE3-3B83-A77B-592F-BB892E9BE8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1AABD4-274B-5046-BA82-5FF912062E4B}" type="slidenum">
              <a:rPr lang="en-US" smtClean="0"/>
              <a:t>‹#›</a:t>
            </a:fld>
            <a:endParaRPr lang="en-US"/>
          </a:p>
        </p:txBody>
      </p:sp>
    </p:spTree>
    <p:extLst>
      <p:ext uri="{BB962C8B-B14F-4D97-AF65-F5344CB8AC3E}">
        <p14:creationId xmlns:p14="http://schemas.microsoft.com/office/powerpoint/2010/main" val="2814439280"/>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1762C83-EAB5-9C8D-94B1-C482DDE9BF79}"/>
              </a:ext>
            </a:extLst>
          </p:cNvPr>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Linking Environmental Variables and NFL Receiving Stats: </a:t>
            </a:r>
            <a:br>
              <a:rPr lang="en-US" sz="4800">
                <a:solidFill>
                  <a:srgbClr val="FFFFFF"/>
                </a:solidFill>
              </a:rPr>
            </a:br>
            <a:r>
              <a:rPr lang="en-US" sz="4800">
                <a:solidFill>
                  <a:srgbClr val="FFFFFF"/>
                </a:solidFill>
              </a:rPr>
              <a:t>A 2023 Analysis</a:t>
            </a:r>
          </a:p>
        </p:txBody>
      </p:sp>
      <p:sp>
        <p:nvSpPr>
          <p:cNvPr id="3" name="Subtitle 2">
            <a:extLst>
              <a:ext uri="{FF2B5EF4-FFF2-40B4-BE49-F238E27FC236}">
                <a16:creationId xmlns:a16="http://schemas.microsoft.com/office/drawing/2014/main" id="{B7A46290-BFE6-3CA6-A590-88DB169C1153}"/>
              </a:ext>
            </a:extLst>
          </p:cNvPr>
          <p:cNvSpPr>
            <a:spLocks noGrp="1"/>
          </p:cNvSpPr>
          <p:nvPr>
            <p:ph type="subTitle" idx="1"/>
          </p:nvPr>
        </p:nvSpPr>
        <p:spPr>
          <a:xfrm>
            <a:off x="1350682" y="4870824"/>
            <a:ext cx="10005951" cy="1458258"/>
          </a:xfrm>
        </p:spPr>
        <p:txBody>
          <a:bodyPr anchor="ctr">
            <a:normAutofit/>
          </a:bodyPr>
          <a:lstStyle/>
          <a:p>
            <a:pPr algn="l"/>
            <a:r>
              <a:rPr lang="en-US"/>
              <a:t>SAL 603 Final Project by Reese Michaels</a:t>
            </a:r>
          </a:p>
        </p:txBody>
      </p:sp>
    </p:spTree>
    <p:extLst>
      <p:ext uri="{BB962C8B-B14F-4D97-AF65-F5344CB8AC3E}">
        <p14:creationId xmlns:p14="http://schemas.microsoft.com/office/powerpoint/2010/main" val="1652315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99815537-9425-2985-487C-7C8E874D23E0}"/>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Analyses &amp; Results</a:t>
            </a:r>
          </a:p>
        </p:txBody>
      </p:sp>
      <p:sp>
        <p:nvSpPr>
          <p:cNvPr id="23" name="Rectangle 22">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75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6AE3AEB7-192A-1924-7471-CAE16EDA2FE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Receiving Stat Correlations</a:t>
            </a:r>
          </a:p>
        </p:txBody>
      </p:sp>
      <p:pic>
        <p:nvPicPr>
          <p:cNvPr id="7" name="Picture 6" descr="A screenshot of a graph&#10;&#10;Description automatically generated">
            <a:extLst>
              <a:ext uri="{FF2B5EF4-FFF2-40B4-BE49-F238E27FC236}">
                <a16:creationId xmlns:a16="http://schemas.microsoft.com/office/drawing/2014/main" id="{503B9A23-AED4-201D-42A6-20781CFF6100}"/>
              </a:ext>
            </a:extLst>
          </p:cNvPr>
          <p:cNvPicPr>
            <a:picLocks noChangeAspect="1"/>
          </p:cNvPicPr>
          <p:nvPr/>
        </p:nvPicPr>
        <p:blipFill>
          <a:blip r:embed="rId3"/>
          <a:stretch>
            <a:fillRect/>
          </a:stretch>
        </p:blipFill>
        <p:spPr>
          <a:xfrm>
            <a:off x="4749629" y="467208"/>
            <a:ext cx="6731346" cy="5923584"/>
          </a:xfrm>
          <a:prstGeom prst="rect">
            <a:avLst/>
          </a:prstGeom>
        </p:spPr>
      </p:pic>
    </p:spTree>
    <p:extLst>
      <p:ext uri="{BB962C8B-B14F-4D97-AF65-F5344CB8AC3E}">
        <p14:creationId xmlns:p14="http://schemas.microsoft.com/office/powerpoint/2010/main" val="393723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reeform: Shape 6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6AE3AEB7-192A-1924-7471-CAE16EDA2FE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Receiving Stat Correlations</a:t>
            </a:r>
          </a:p>
        </p:txBody>
      </p:sp>
      <p:pic>
        <p:nvPicPr>
          <p:cNvPr id="3" name="Picture 2" descr="A diagram of a number of numbers&#10;&#10;Description automatically generated with medium confidence">
            <a:extLst>
              <a:ext uri="{FF2B5EF4-FFF2-40B4-BE49-F238E27FC236}">
                <a16:creationId xmlns:a16="http://schemas.microsoft.com/office/drawing/2014/main" id="{5F05F207-986A-6EFE-AE10-947EF26061E3}"/>
              </a:ext>
            </a:extLst>
          </p:cNvPr>
          <p:cNvPicPr>
            <a:picLocks noChangeAspect="1"/>
          </p:cNvPicPr>
          <p:nvPr/>
        </p:nvPicPr>
        <p:blipFill>
          <a:blip r:embed="rId3"/>
          <a:stretch>
            <a:fillRect/>
          </a:stretch>
        </p:blipFill>
        <p:spPr>
          <a:xfrm>
            <a:off x="4691265" y="467208"/>
            <a:ext cx="6848074" cy="5923584"/>
          </a:xfrm>
          <a:prstGeom prst="rect">
            <a:avLst/>
          </a:prstGeom>
        </p:spPr>
      </p:pic>
    </p:spTree>
    <p:extLst>
      <p:ext uri="{BB962C8B-B14F-4D97-AF65-F5344CB8AC3E}">
        <p14:creationId xmlns:p14="http://schemas.microsoft.com/office/powerpoint/2010/main" val="3637008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B67DA9-D2C8-7E60-9D92-B3F41F117BC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Team-Level Descriptive Stats</a:t>
            </a:r>
          </a:p>
        </p:txBody>
      </p:sp>
      <p:pic>
        <p:nvPicPr>
          <p:cNvPr id="5" name="Picture 4" descr="A graph of blue and orange bars&#10;&#10;Description automatically generated">
            <a:extLst>
              <a:ext uri="{FF2B5EF4-FFF2-40B4-BE49-F238E27FC236}">
                <a16:creationId xmlns:a16="http://schemas.microsoft.com/office/drawing/2014/main" id="{001402D5-8F31-F1B5-DE0B-C1733E0531B3}"/>
              </a:ext>
            </a:extLst>
          </p:cNvPr>
          <p:cNvPicPr>
            <a:picLocks noChangeAspect="1"/>
          </p:cNvPicPr>
          <p:nvPr/>
        </p:nvPicPr>
        <p:blipFill>
          <a:blip r:embed="rId3"/>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587716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B67DA9-D2C8-7E60-9D92-B3F41F117BC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Team-Level Descriptive Stats</a:t>
            </a:r>
          </a:p>
        </p:txBody>
      </p:sp>
      <p:pic>
        <p:nvPicPr>
          <p:cNvPr id="4" name="Picture 3" descr="A graph of different colored lines&#10;&#10;Description automatically generated">
            <a:extLst>
              <a:ext uri="{FF2B5EF4-FFF2-40B4-BE49-F238E27FC236}">
                <a16:creationId xmlns:a16="http://schemas.microsoft.com/office/drawing/2014/main" id="{CBB9F172-2C1F-7D96-20ED-0B360956DA9E}"/>
              </a:ext>
            </a:extLst>
          </p:cNvPr>
          <p:cNvPicPr>
            <a:picLocks noChangeAspect="1"/>
          </p:cNvPicPr>
          <p:nvPr/>
        </p:nvPicPr>
        <p:blipFill>
          <a:blip r:embed="rId3"/>
          <a:stretch>
            <a:fillRect/>
          </a:stretch>
        </p:blipFill>
        <p:spPr>
          <a:xfrm>
            <a:off x="4502428" y="1026439"/>
            <a:ext cx="7225748" cy="4805122"/>
          </a:xfrm>
          <a:prstGeom prst="rect">
            <a:avLst/>
          </a:prstGeom>
        </p:spPr>
      </p:pic>
    </p:spTree>
    <p:extLst>
      <p:ext uri="{BB962C8B-B14F-4D97-AF65-F5344CB8AC3E}">
        <p14:creationId xmlns:p14="http://schemas.microsoft.com/office/powerpoint/2010/main" val="173376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215EB1D-9207-3278-5706-B31CB0FE65A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Weather vs. Receiving Stats</a:t>
            </a:r>
          </a:p>
        </p:txBody>
      </p:sp>
      <p:pic>
        <p:nvPicPr>
          <p:cNvPr id="7" name="Picture 6" descr="A graph of a graph&#10;&#10;Description automatically generated with medium confidence">
            <a:extLst>
              <a:ext uri="{FF2B5EF4-FFF2-40B4-BE49-F238E27FC236}">
                <a16:creationId xmlns:a16="http://schemas.microsoft.com/office/drawing/2014/main" id="{6D619AD4-BA01-3D1F-A527-C8FB42C343AB}"/>
              </a:ext>
            </a:extLst>
          </p:cNvPr>
          <p:cNvPicPr>
            <a:picLocks noChangeAspect="1"/>
          </p:cNvPicPr>
          <p:nvPr/>
        </p:nvPicPr>
        <p:blipFill>
          <a:blip r:embed="rId3"/>
          <a:stretch>
            <a:fillRect/>
          </a:stretch>
        </p:blipFill>
        <p:spPr>
          <a:xfrm>
            <a:off x="4502428" y="710313"/>
            <a:ext cx="7225748" cy="5437373"/>
          </a:xfrm>
          <a:prstGeom prst="rect">
            <a:avLst/>
          </a:prstGeom>
        </p:spPr>
      </p:pic>
      <p:sp>
        <p:nvSpPr>
          <p:cNvPr id="9" name="Rectangle 8">
            <a:extLst>
              <a:ext uri="{FF2B5EF4-FFF2-40B4-BE49-F238E27FC236}">
                <a16:creationId xmlns:a16="http://schemas.microsoft.com/office/drawing/2014/main" id="{BC31297F-5E34-F104-8272-4C7328AC2CA8}"/>
              </a:ext>
            </a:extLst>
          </p:cNvPr>
          <p:cNvSpPr/>
          <p:nvPr/>
        </p:nvSpPr>
        <p:spPr>
          <a:xfrm>
            <a:off x="8803758" y="1286540"/>
            <a:ext cx="1860698" cy="2711302"/>
          </a:xfrm>
          <a:prstGeom prst="rect">
            <a:avLst/>
          </a:prstGeom>
          <a:noFill/>
          <a:ln w="57150">
            <a:solidFill>
              <a:srgbClr val="FF0000"/>
            </a:solidFill>
            <a:extLst>
              <a:ext uri="{C807C97D-BFC1-408E-A445-0C87EB9F89A2}">
                <ask:lineSketchStyleProps xmlns:ask="http://schemas.microsoft.com/office/drawing/2018/sketchyshapes" sd="1219033472">
                  <a:custGeom>
                    <a:avLst/>
                    <a:gdLst>
                      <a:gd name="connsiteX0" fmla="*/ 0 w 1860698"/>
                      <a:gd name="connsiteY0" fmla="*/ 0 h 2711302"/>
                      <a:gd name="connsiteX1" fmla="*/ 1860698 w 1860698"/>
                      <a:gd name="connsiteY1" fmla="*/ 0 h 2711302"/>
                      <a:gd name="connsiteX2" fmla="*/ 1860698 w 1860698"/>
                      <a:gd name="connsiteY2" fmla="*/ 2711302 h 2711302"/>
                      <a:gd name="connsiteX3" fmla="*/ 0 w 1860698"/>
                      <a:gd name="connsiteY3" fmla="*/ 2711302 h 2711302"/>
                      <a:gd name="connsiteX4" fmla="*/ 0 w 1860698"/>
                      <a:gd name="connsiteY4" fmla="*/ 0 h 271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698" h="2711302" extrusionOk="0">
                        <a:moveTo>
                          <a:pt x="0" y="0"/>
                        </a:moveTo>
                        <a:cubicBezTo>
                          <a:pt x="226049" y="-16827"/>
                          <a:pt x="1659059" y="152782"/>
                          <a:pt x="1860698" y="0"/>
                        </a:cubicBezTo>
                        <a:cubicBezTo>
                          <a:pt x="1727816" y="305531"/>
                          <a:pt x="1945649" y="1795362"/>
                          <a:pt x="1860698" y="2711302"/>
                        </a:cubicBezTo>
                        <a:cubicBezTo>
                          <a:pt x="1030488" y="2773540"/>
                          <a:pt x="631920" y="2836538"/>
                          <a:pt x="0" y="2711302"/>
                        </a:cubicBezTo>
                        <a:cubicBezTo>
                          <a:pt x="-20187" y="1579512"/>
                          <a:pt x="-152480" y="826156"/>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618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F34E2D-BED7-11CB-7ED0-38BC5E3970B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Surface vs. Receiving Stats</a:t>
            </a:r>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800D8C3C-D32E-1110-DA31-162502BD5EB1}"/>
              </a:ext>
            </a:extLst>
          </p:cNvPr>
          <p:cNvPicPr>
            <a:picLocks noGrp="1" noChangeAspect="1"/>
          </p:cNvPicPr>
          <p:nvPr>
            <p:ph idx="1"/>
          </p:nvPr>
        </p:nvPicPr>
        <p:blipFill>
          <a:blip r:embed="rId3"/>
          <a:stretch>
            <a:fillRect/>
          </a:stretch>
        </p:blipFill>
        <p:spPr>
          <a:xfrm>
            <a:off x="4502428" y="1658692"/>
            <a:ext cx="7225748" cy="3540615"/>
          </a:xfrm>
          <a:prstGeom prst="rect">
            <a:avLst/>
          </a:prstGeom>
        </p:spPr>
      </p:pic>
    </p:spTree>
    <p:extLst>
      <p:ext uri="{BB962C8B-B14F-4D97-AF65-F5344CB8AC3E}">
        <p14:creationId xmlns:p14="http://schemas.microsoft.com/office/powerpoint/2010/main" val="247402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FF34E2D-BED7-11CB-7ED0-38BC5E3970BF}"/>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Surface vs. Receiving Stats</a:t>
            </a:r>
          </a:p>
        </p:txBody>
      </p:sp>
      <p:pic>
        <p:nvPicPr>
          <p:cNvPr id="7" name="Picture 6" descr="A graph of different colored bars&#10;&#10;Description automatically generated">
            <a:extLst>
              <a:ext uri="{FF2B5EF4-FFF2-40B4-BE49-F238E27FC236}">
                <a16:creationId xmlns:a16="http://schemas.microsoft.com/office/drawing/2014/main" id="{3CCFC8F0-39C2-EF94-CED9-8BDD2EDEE627}"/>
              </a:ext>
            </a:extLst>
          </p:cNvPr>
          <p:cNvPicPr>
            <a:picLocks noChangeAspect="1"/>
          </p:cNvPicPr>
          <p:nvPr/>
        </p:nvPicPr>
        <p:blipFill>
          <a:blip r:embed="rId3"/>
          <a:stretch>
            <a:fillRect/>
          </a:stretch>
        </p:blipFill>
        <p:spPr>
          <a:xfrm>
            <a:off x="4502428" y="1604499"/>
            <a:ext cx="7225748" cy="3649002"/>
          </a:xfrm>
          <a:prstGeom prst="rect">
            <a:avLst/>
          </a:prstGeom>
        </p:spPr>
      </p:pic>
    </p:spTree>
    <p:extLst>
      <p:ext uri="{BB962C8B-B14F-4D97-AF65-F5344CB8AC3E}">
        <p14:creationId xmlns:p14="http://schemas.microsoft.com/office/powerpoint/2010/main" val="3600264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26131E-DE49-3563-0327-72486F4BB176}"/>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Discussion</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574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C41A099-2D9A-4F57-AB6E-72C48FF9CEF8}"/>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Primary Takeaways</a:t>
            </a:r>
          </a:p>
        </p:txBody>
      </p:sp>
      <p:sp>
        <p:nvSpPr>
          <p:cNvPr id="5" name="Content Placeholder 4">
            <a:extLst>
              <a:ext uri="{FF2B5EF4-FFF2-40B4-BE49-F238E27FC236}">
                <a16:creationId xmlns:a16="http://schemas.microsoft.com/office/drawing/2014/main" id="{E3C865C0-7BE8-0E62-EEBA-FA538F7E806B}"/>
              </a:ext>
            </a:extLst>
          </p:cNvPr>
          <p:cNvSpPr>
            <a:spLocks noGrp="1"/>
          </p:cNvSpPr>
          <p:nvPr>
            <p:ph idx="1"/>
          </p:nvPr>
        </p:nvSpPr>
        <p:spPr>
          <a:xfrm>
            <a:off x="1371599" y="2318197"/>
            <a:ext cx="9724031" cy="3683358"/>
          </a:xfrm>
        </p:spPr>
        <p:txBody>
          <a:bodyPr anchor="ctr">
            <a:normAutofit/>
          </a:bodyPr>
          <a:lstStyle/>
          <a:p>
            <a:r>
              <a:rPr lang="en-US" sz="2000" dirty="0"/>
              <a:t>In 2023, the highest-powered passing offenses had the most Y/R, TDs, and 1D. Catch rate was less of a clear indicator of successful passing offenses.</a:t>
            </a:r>
          </a:p>
          <a:p>
            <a:r>
              <a:rPr lang="en-US" sz="2000" dirty="0"/>
              <a:t>There was a low positive correlation between total number of games played in warm temperatures (62-75 deg) and TDs (0.37), and a low negative correlation between total number of games played in cold temperatures (25-54) and 1Ds (-0.39).</a:t>
            </a:r>
          </a:p>
          <a:p>
            <a:r>
              <a:rPr lang="en-US" sz="2000" dirty="0"/>
              <a:t>Surface plays virtually no role in determining the total number of TDs and 1Ds for each team. </a:t>
            </a:r>
          </a:p>
        </p:txBody>
      </p:sp>
    </p:spTree>
    <p:extLst>
      <p:ext uri="{BB962C8B-B14F-4D97-AF65-F5344CB8AC3E}">
        <p14:creationId xmlns:p14="http://schemas.microsoft.com/office/powerpoint/2010/main" val="557784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DD9F546-D18D-4386-B071-83E088F178A9}"/>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dirty="0">
                <a:solidFill>
                  <a:srgbClr val="FFFFFF"/>
                </a:solidFill>
                <a:latin typeface="+mj-lt"/>
                <a:ea typeface="+mj-ea"/>
                <a:cs typeface="+mj-cs"/>
              </a:rPr>
              <a:t>Introduction</a:t>
            </a:r>
          </a:p>
        </p:txBody>
      </p:sp>
      <p:sp>
        <p:nvSpPr>
          <p:cNvPr id="47" name="Rectangle 4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E46BE1-02B0-F185-2CCE-474FFE50076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Limitations and Future Considerations</a:t>
            </a:r>
          </a:p>
        </p:txBody>
      </p:sp>
      <p:sp>
        <p:nvSpPr>
          <p:cNvPr id="3" name="Content Placeholder 2">
            <a:extLst>
              <a:ext uri="{FF2B5EF4-FFF2-40B4-BE49-F238E27FC236}">
                <a16:creationId xmlns:a16="http://schemas.microsoft.com/office/drawing/2014/main" id="{454219C5-4A3B-39DE-EA10-EC1638D5E4B4}"/>
              </a:ext>
            </a:extLst>
          </p:cNvPr>
          <p:cNvSpPr>
            <a:spLocks noGrp="1"/>
          </p:cNvSpPr>
          <p:nvPr>
            <p:ph idx="1"/>
          </p:nvPr>
        </p:nvSpPr>
        <p:spPr>
          <a:xfrm>
            <a:off x="1371599" y="2318197"/>
            <a:ext cx="9895951" cy="3683358"/>
          </a:xfrm>
        </p:spPr>
        <p:txBody>
          <a:bodyPr anchor="ctr">
            <a:normAutofit/>
          </a:bodyPr>
          <a:lstStyle/>
          <a:p>
            <a:r>
              <a:rPr lang="en-US" sz="2000" dirty="0"/>
              <a:t>Larger sample size</a:t>
            </a:r>
          </a:p>
          <a:p>
            <a:r>
              <a:rPr lang="en-US" sz="2000" dirty="0"/>
              <a:t>Combination of categorical features</a:t>
            </a:r>
          </a:p>
          <a:p>
            <a:r>
              <a:rPr lang="en-US" sz="2000" dirty="0"/>
              <a:t>Predictive modelling techniques </a:t>
            </a:r>
          </a:p>
        </p:txBody>
      </p:sp>
    </p:spTree>
    <p:extLst>
      <p:ext uri="{BB962C8B-B14F-4D97-AF65-F5344CB8AC3E}">
        <p14:creationId xmlns:p14="http://schemas.microsoft.com/office/powerpoint/2010/main" val="2330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D80B7-279B-EEE5-EB25-90C4DFD63BC5}"/>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Background</a:t>
            </a:r>
          </a:p>
        </p:txBody>
      </p:sp>
      <p:sp>
        <p:nvSpPr>
          <p:cNvPr id="3" name="Content Placeholder 2">
            <a:extLst>
              <a:ext uri="{FF2B5EF4-FFF2-40B4-BE49-F238E27FC236}">
                <a16:creationId xmlns:a16="http://schemas.microsoft.com/office/drawing/2014/main" id="{C15405F2-EBCE-DDEA-9DBE-47BD58EF4001}"/>
              </a:ext>
            </a:extLst>
          </p:cNvPr>
          <p:cNvSpPr>
            <a:spLocks noGrp="1"/>
          </p:cNvSpPr>
          <p:nvPr>
            <p:ph idx="1"/>
          </p:nvPr>
        </p:nvSpPr>
        <p:spPr>
          <a:xfrm>
            <a:off x="602455" y="1891970"/>
            <a:ext cx="5075274" cy="4109585"/>
          </a:xfrm>
        </p:spPr>
        <p:txBody>
          <a:bodyPr anchor="ctr">
            <a:normAutofit lnSpcReduction="10000"/>
          </a:bodyPr>
          <a:lstStyle/>
          <a:p>
            <a:r>
              <a:rPr lang="en-US" sz="2000" dirty="0"/>
              <a:t>Receiving statistics are an indicator of overall offensive team success, reflected by scoring impact, ability to move the ball downfield, individual player performance, etc.</a:t>
            </a:r>
          </a:p>
          <a:p>
            <a:pPr lvl="1"/>
            <a:r>
              <a:rPr lang="en-US" sz="1800" dirty="0"/>
              <a:t>Receiving TDs</a:t>
            </a:r>
          </a:p>
          <a:p>
            <a:pPr lvl="1"/>
            <a:r>
              <a:rPr lang="en-US" sz="1800" dirty="0"/>
              <a:t>Receiving Yards</a:t>
            </a:r>
          </a:p>
          <a:p>
            <a:pPr lvl="1"/>
            <a:r>
              <a:rPr lang="en-US" sz="1800" dirty="0"/>
              <a:t>1</a:t>
            </a:r>
            <a:r>
              <a:rPr lang="en-US" sz="1800" baseline="30000" dirty="0"/>
              <a:t>st</a:t>
            </a:r>
            <a:r>
              <a:rPr lang="en-US" sz="1800" dirty="0"/>
              <a:t> Downs</a:t>
            </a:r>
          </a:p>
          <a:p>
            <a:pPr lvl="1"/>
            <a:r>
              <a:rPr lang="en-US" sz="1800" dirty="0"/>
              <a:t>Targets &amp; Receptions</a:t>
            </a:r>
          </a:p>
          <a:p>
            <a:pPr lvl="1"/>
            <a:r>
              <a:rPr lang="en-US" sz="1800" dirty="0"/>
              <a:t>Y/R</a:t>
            </a:r>
          </a:p>
          <a:p>
            <a:pPr lvl="1"/>
            <a:r>
              <a:rPr lang="en-US" sz="1800" dirty="0"/>
              <a:t>Catch Rate (%)</a:t>
            </a:r>
          </a:p>
          <a:p>
            <a:r>
              <a:rPr lang="en-US" sz="2000" dirty="0"/>
              <a:t>Performance may be impacted by a host of constraints: individual, </a:t>
            </a:r>
            <a:r>
              <a:rPr lang="en-US" sz="2000" b="1" u="sng" dirty="0"/>
              <a:t>environmental</a:t>
            </a:r>
            <a:r>
              <a:rPr lang="en-US" sz="2000" dirty="0"/>
              <a:t>, strategic, etc.</a:t>
            </a:r>
            <a:endParaRPr lang="en-US" sz="1600" dirty="0"/>
          </a:p>
        </p:txBody>
      </p:sp>
      <p:pic>
        <p:nvPicPr>
          <p:cNvPr id="1028" name="Picture 4" descr="NFL Receiving Leaders: All-Time Career Receptions - AthlonSports.com |  Expert Predictions, Picks, and Previews">
            <a:extLst>
              <a:ext uri="{FF2B5EF4-FFF2-40B4-BE49-F238E27FC236}">
                <a16:creationId xmlns:a16="http://schemas.microsoft.com/office/drawing/2014/main" id="{6FE07DDC-3067-2FEA-393B-6FA5AC9A4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455" y="2217259"/>
            <a:ext cx="4569095" cy="342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3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140624D-A44B-5AEB-3B6B-3A63E6DA7733}"/>
              </a:ext>
            </a:extLst>
          </p:cNvPr>
          <p:cNvSpPr>
            <a:spLocks noGrp="1"/>
          </p:cNvSpPr>
          <p:nvPr>
            <p:ph type="title"/>
          </p:nvPr>
        </p:nvSpPr>
        <p:spPr>
          <a:xfrm>
            <a:off x="1314824" y="735106"/>
            <a:ext cx="10053763" cy="2928470"/>
          </a:xfrm>
        </p:spPr>
        <p:txBody>
          <a:bodyPr vert="horz" lIns="91440" tIns="45720" rIns="91440" bIns="45720" rtlCol="0" anchor="b">
            <a:normAutofit fontScale="90000"/>
          </a:bodyPr>
          <a:lstStyle/>
          <a:p>
            <a:r>
              <a:rPr lang="en-US" kern="1200" dirty="0">
                <a:solidFill>
                  <a:srgbClr val="FFFFFF"/>
                </a:solidFill>
                <a:latin typeface="+mj-lt"/>
                <a:ea typeface="+mj-ea"/>
                <a:cs typeface="+mj-cs"/>
              </a:rPr>
              <a:t>Research Question:</a:t>
            </a:r>
            <a:br>
              <a:rPr lang="en-US" kern="1200" dirty="0">
                <a:solidFill>
                  <a:srgbClr val="FFFFFF"/>
                </a:solidFill>
                <a:latin typeface="+mj-lt"/>
                <a:ea typeface="+mj-ea"/>
                <a:cs typeface="+mj-cs"/>
              </a:rPr>
            </a:br>
            <a:br>
              <a:rPr lang="en-US" kern="1200" dirty="0">
                <a:solidFill>
                  <a:srgbClr val="FFFFFF"/>
                </a:solidFill>
                <a:latin typeface="+mj-lt"/>
                <a:ea typeface="+mj-ea"/>
                <a:cs typeface="+mj-cs"/>
              </a:rPr>
            </a:br>
            <a:r>
              <a:rPr lang="en-US" kern="1200" dirty="0">
                <a:solidFill>
                  <a:srgbClr val="FFFFFF"/>
                </a:solidFill>
                <a:latin typeface="+mj-lt"/>
                <a:ea typeface="+mj-ea"/>
                <a:cs typeface="+mj-cs"/>
              </a:rPr>
              <a:t>Do temperature, wind speed, or playing surface impact team receiving statistics?</a:t>
            </a:r>
            <a:br>
              <a:rPr lang="en-US" kern="1200" dirty="0">
                <a:solidFill>
                  <a:srgbClr val="FFFFFF"/>
                </a:solidFill>
                <a:latin typeface="+mj-lt"/>
                <a:ea typeface="+mj-ea"/>
                <a:cs typeface="+mj-cs"/>
              </a:rPr>
            </a:br>
            <a:endParaRPr lang="en-US" kern="1200" dirty="0">
              <a:solidFill>
                <a:srgbClr val="FFFFFF"/>
              </a:solidFill>
              <a:latin typeface="+mj-lt"/>
              <a:ea typeface="+mj-ea"/>
              <a:cs typeface="+mj-cs"/>
            </a:endParaRPr>
          </a:p>
        </p:txBody>
      </p:sp>
      <p:sp>
        <p:nvSpPr>
          <p:cNvPr id="4" name="TextBox 3">
            <a:extLst>
              <a:ext uri="{FF2B5EF4-FFF2-40B4-BE49-F238E27FC236}">
                <a16:creationId xmlns:a16="http://schemas.microsoft.com/office/drawing/2014/main" id="{308C34AA-D670-FE35-9CE4-782274CDA61B}"/>
              </a:ext>
            </a:extLst>
          </p:cNvPr>
          <p:cNvSpPr txBox="1"/>
          <p:nvPr/>
        </p:nvSpPr>
        <p:spPr>
          <a:xfrm>
            <a:off x="0" y="6488668"/>
            <a:ext cx="7517219" cy="369332"/>
          </a:xfrm>
          <a:prstGeom prst="rect">
            <a:avLst/>
          </a:prstGeom>
          <a:noFill/>
        </p:spPr>
        <p:txBody>
          <a:bodyPr wrap="square" rtlCol="0">
            <a:spAutoFit/>
          </a:bodyPr>
          <a:lstStyle/>
          <a:p>
            <a:r>
              <a:rPr lang="en-US" dirty="0"/>
              <a:t>Selected Statistics: Catch %, Y/R, TD, 1D</a:t>
            </a:r>
          </a:p>
        </p:txBody>
      </p:sp>
    </p:spTree>
    <p:extLst>
      <p:ext uri="{BB962C8B-B14F-4D97-AF65-F5344CB8AC3E}">
        <p14:creationId xmlns:p14="http://schemas.microsoft.com/office/powerpoint/2010/main" val="37447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8C9EDF-E4A2-B8EE-46CC-11241D3E7474}"/>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Methods</a:t>
            </a: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914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42B77-3D93-C49B-F662-8EDA798769E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Acquisition</a:t>
            </a:r>
          </a:p>
        </p:txBody>
      </p:sp>
      <p:sp>
        <p:nvSpPr>
          <p:cNvPr id="3" name="Content Placeholder 2">
            <a:extLst>
              <a:ext uri="{FF2B5EF4-FFF2-40B4-BE49-F238E27FC236}">
                <a16:creationId xmlns:a16="http://schemas.microsoft.com/office/drawing/2014/main" id="{31A734D7-5039-F939-AE19-433F98980CF1}"/>
              </a:ext>
            </a:extLst>
          </p:cNvPr>
          <p:cNvSpPr>
            <a:spLocks noGrp="1"/>
          </p:cNvSpPr>
          <p:nvPr>
            <p:ph idx="1"/>
          </p:nvPr>
        </p:nvSpPr>
        <p:spPr>
          <a:xfrm>
            <a:off x="1090974" y="2179974"/>
            <a:ext cx="4724401" cy="3683358"/>
          </a:xfrm>
        </p:spPr>
        <p:txBody>
          <a:bodyPr anchor="ctr">
            <a:normAutofit/>
          </a:bodyPr>
          <a:lstStyle/>
          <a:p>
            <a:r>
              <a:rPr lang="en-US" sz="2000" dirty="0"/>
              <a:t>Player-level receiving statistics retrieved from Pro Football Reference via CSV download</a:t>
            </a:r>
          </a:p>
          <a:p>
            <a:pPr lvl="1"/>
            <a:r>
              <a:rPr lang="en-US" sz="1800" dirty="0"/>
              <a:t>Includes all players that logged a reception for the 2023 NFL season</a:t>
            </a:r>
          </a:p>
          <a:p>
            <a:r>
              <a:rPr lang="en-US" sz="2000" dirty="0"/>
              <a:t>Historical game-level data retrieved from </a:t>
            </a:r>
            <a:r>
              <a:rPr lang="en-US" sz="2000" dirty="0" err="1"/>
              <a:t>nflverse</a:t>
            </a:r>
            <a:r>
              <a:rPr lang="en-US" sz="2000" dirty="0"/>
              <a:t>/</a:t>
            </a:r>
            <a:r>
              <a:rPr lang="en-US" sz="2000" dirty="0" err="1"/>
              <a:t>nfldata</a:t>
            </a:r>
            <a:r>
              <a:rPr lang="en-US" sz="2000" dirty="0"/>
              <a:t> GitHub repository via CSV download</a:t>
            </a:r>
          </a:p>
          <a:p>
            <a:pPr lvl="1"/>
            <a:r>
              <a:rPr lang="en-US" sz="1800" dirty="0"/>
              <a:t>Includes games from 1999-2023 along with data like home and away team, results, coaches, conditions, etc.</a:t>
            </a:r>
          </a:p>
        </p:txBody>
      </p:sp>
      <p:pic>
        <p:nvPicPr>
          <p:cNvPr id="2050" name="Picture 2" descr="Pro Football Reference Logo (Light) Men's T-Shirt | Sports Reference Shop">
            <a:extLst>
              <a:ext uri="{FF2B5EF4-FFF2-40B4-BE49-F238E27FC236}">
                <a16:creationId xmlns:a16="http://schemas.microsoft.com/office/drawing/2014/main" id="{E478DB2E-38B2-E7EA-3E45-9874D82834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525" y="1622745"/>
            <a:ext cx="2954123" cy="29541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flverse · GitHub">
            <a:extLst>
              <a:ext uri="{FF2B5EF4-FFF2-40B4-BE49-F238E27FC236}">
                <a16:creationId xmlns:a16="http://schemas.microsoft.com/office/drawing/2014/main" id="{7336B0B0-F573-FD96-DE36-BB24BE7C8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648" y="3600044"/>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443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5" name="Rectangle 4134">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7" name="Rectangle 4136">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39" name="Rectangle 4138">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1" name="Freeform: Shape 4140">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43" name="Rectangle 4142">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42B77-3D93-C49B-F662-8EDA798769EA}"/>
              </a:ext>
            </a:extLst>
          </p:cNvPr>
          <p:cNvSpPr>
            <a:spLocks noGrp="1"/>
          </p:cNvSpPr>
          <p:nvPr>
            <p:ph type="title"/>
          </p:nvPr>
        </p:nvSpPr>
        <p:spPr>
          <a:xfrm>
            <a:off x="662180" y="2862471"/>
            <a:ext cx="3041803" cy="2907802"/>
          </a:xfrm>
        </p:spPr>
        <p:txBody>
          <a:bodyPr vert="horz" lIns="91440" tIns="45720" rIns="91440" bIns="45720" rtlCol="0" anchor="t">
            <a:normAutofit/>
          </a:bodyPr>
          <a:lstStyle/>
          <a:p>
            <a:r>
              <a:rPr lang="en-US" sz="5400" dirty="0">
                <a:solidFill>
                  <a:srgbClr val="FFFFFF"/>
                </a:solidFill>
              </a:rPr>
              <a:t>Libraries</a:t>
            </a:r>
            <a:endParaRPr lang="en-US" sz="4000" dirty="0">
              <a:solidFill>
                <a:srgbClr val="FFFFFF"/>
              </a:solidFill>
            </a:endParaRPr>
          </a:p>
        </p:txBody>
      </p:sp>
      <p:pic>
        <p:nvPicPr>
          <p:cNvPr id="4098" name="Picture 2" descr="NumPy -">
            <a:extLst>
              <a:ext uri="{FF2B5EF4-FFF2-40B4-BE49-F238E27FC236}">
                <a16:creationId xmlns:a16="http://schemas.microsoft.com/office/drawing/2014/main" id="{A3209D97-9696-A5B1-95D4-DA69D22BFB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3495" y="478714"/>
            <a:ext cx="2106765" cy="21067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andas (software) - Wikipedia">
            <a:extLst>
              <a:ext uri="{FF2B5EF4-FFF2-40B4-BE49-F238E27FC236}">
                <a16:creationId xmlns:a16="http://schemas.microsoft.com/office/drawing/2014/main" id="{A182B59E-BBC4-7AF5-9D68-6C0E154B9A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49915" y="1720304"/>
            <a:ext cx="2880888" cy="116675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aborn · PyPI">
            <a:extLst>
              <a:ext uri="{FF2B5EF4-FFF2-40B4-BE49-F238E27FC236}">
                <a16:creationId xmlns:a16="http://schemas.microsoft.com/office/drawing/2014/main" id="{1D8ADD5F-8DE6-D657-F19D-C7A0BF31B58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13921" y="3507436"/>
            <a:ext cx="5355606" cy="153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038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503F4-7C8D-359D-8644-E14F14044CB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Preprocessing and Cleaning</a:t>
            </a:r>
          </a:p>
        </p:txBody>
      </p:sp>
      <p:sp>
        <p:nvSpPr>
          <p:cNvPr id="3" name="Content Placeholder 2">
            <a:extLst>
              <a:ext uri="{FF2B5EF4-FFF2-40B4-BE49-F238E27FC236}">
                <a16:creationId xmlns:a16="http://schemas.microsoft.com/office/drawing/2014/main" id="{8E1B959E-6135-C9CD-3653-C02DBEAB98B4}"/>
              </a:ext>
            </a:extLst>
          </p:cNvPr>
          <p:cNvSpPr>
            <a:spLocks noGrp="1"/>
          </p:cNvSpPr>
          <p:nvPr>
            <p:ph idx="1"/>
          </p:nvPr>
        </p:nvSpPr>
        <p:spPr>
          <a:xfrm>
            <a:off x="485552" y="2134897"/>
            <a:ext cx="4724401" cy="3683358"/>
          </a:xfrm>
        </p:spPr>
        <p:txBody>
          <a:bodyPr anchor="ctr">
            <a:normAutofit/>
          </a:bodyPr>
          <a:lstStyle/>
          <a:p>
            <a:pPr marL="457200" indent="-457200">
              <a:buFont typeface="+mj-lt"/>
              <a:buAutoNum type="arabicPeriod"/>
            </a:pPr>
            <a:r>
              <a:rPr lang="en-US" sz="2000" dirty="0"/>
              <a:t>Data loaded in as </a:t>
            </a:r>
            <a:r>
              <a:rPr lang="en-US" sz="2000" dirty="0" err="1"/>
              <a:t>DataFrame</a:t>
            </a:r>
            <a:endParaRPr lang="en-US" sz="2000" dirty="0"/>
          </a:p>
          <a:p>
            <a:pPr marL="457200" indent="-457200">
              <a:buFont typeface="+mj-lt"/>
              <a:buAutoNum type="arabicPeriod"/>
            </a:pPr>
            <a:r>
              <a:rPr lang="en-US" sz="2000" dirty="0"/>
              <a:t>Data filtered for desired statistic columns; season, game type rows</a:t>
            </a:r>
          </a:p>
          <a:p>
            <a:pPr marL="457200" indent="-457200">
              <a:buFont typeface="+mj-lt"/>
              <a:buAutoNum type="arabicPeriod"/>
            </a:pPr>
            <a:r>
              <a:rPr lang="en-US" sz="2000" dirty="0"/>
              <a:t>Desired columns converted to Boolean</a:t>
            </a:r>
          </a:p>
          <a:p>
            <a:pPr marL="457200" indent="-457200">
              <a:buFont typeface="+mj-lt"/>
              <a:buAutoNum type="arabicPeriod"/>
            </a:pPr>
            <a:r>
              <a:rPr lang="en-US" sz="2000" dirty="0"/>
              <a:t>Drop select rows and columns</a:t>
            </a:r>
          </a:p>
          <a:p>
            <a:pPr marL="457200" indent="-457200">
              <a:buFont typeface="+mj-lt"/>
              <a:buAutoNum type="arabicPeriod"/>
            </a:pPr>
            <a:r>
              <a:rPr lang="en-US" sz="2000" dirty="0" err="1"/>
              <a:t>NaNs</a:t>
            </a:r>
            <a:r>
              <a:rPr lang="en-US" sz="2000" dirty="0"/>
              <a:t> imputed with numeric mean</a:t>
            </a:r>
          </a:p>
        </p:txBody>
      </p:sp>
      <p:pic>
        <p:nvPicPr>
          <p:cNvPr id="11" name="Picture 10" descr="A screenshot of a computer code&#10;&#10;Description automatically generated">
            <a:extLst>
              <a:ext uri="{FF2B5EF4-FFF2-40B4-BE49-F238E27FC236}">
                <a16:creationId xmlns:a16="http://schemas.microsoft.com/office/drawing/2014/main" id="{3EF50960-02DD-C236-23D1-2971E305F8BF}"/>
              </a:ext>
            </a:extLst>
          </p:cNvPr>
          <p:cNvPicPr>
            <a:picLocks noChangeAspect="1"/>
          </p:cNvPicPr>
          <p:nvPr/>
        </p:nvPicPr>
        <p:blipFill>
          <a:blip r:embed="rId3"/>
          <a:stretch>
            <a:fillRect/>
          </a:stretch>
        </p:blipFill>
        <p:spPr>
          <a:xfrm>
            <a:off x="5526688" y="2966484"/>
            <a:ext cx="6179760" cy="2020185"/>
          </a:xfrm>
          <a:prstGeom prst="rect">
            <a:avLst/>
          </a:prstGeom>
        </p:spPr>
      </p:pic>
    </p:spTree>
    <p:extLst>
      <p:ext uri="{BB962C8B-B14F-4D97-AF65-F5344CB8AC3E}">
        <p14:creationId xmlns:p14="http://schemas.microsoft.com/office/powerpoint/2010/main" val="215039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503F4-7C8D-359D-8644-E14F14044CB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Manipulation and Aggregation</a:t>
            </a:r>
          </a:p>
        </p:txBody>
      </p:sp>
      <p:sp>
        <p:nvSpPr>
          <p:cNvPr id="3" name="Content Placeholder 2">
            <a:extLst>
              <a:ext uri="{FF2B5EF4-FFF2-40B4-BE49-F238E27FC236}">
                <a16:creationId xmlns:a16="http://schemas.microsoft.com/office/drawing/2014/main" id="{8E1B959E-6135-C9CD-3653-C02DBEAB98B4}"/>
              </a:ext>
            </a:extLst>
          </p:cNvPr>
          <p:cNvSpPr>
            <a:spLocks noGrp="1"/>
          </p:cNvSpPr>
          <p:nvPr>
            <p:ph idx="1"/>
          </p:nvPr>
        </p:nvSpPr>
        <p:spPr>
          <a:xfrm>
            <a:off x="842246" y="1891970"/>
            <a:ext cx="5050468" cy="4284515"/>
          </a:xfrm>
        </p:spPr>
        <p:txBody>
          <a:bodyPr anchor="ctr">
            <a:normAutofit lnSpcReduction="10000"/>
          </a:bodyPr>
          <a:lstStyle/>
          <a:p>
            <a:pPr marL="457200" indent="-457200">
              <a:buFont typeface="+mj-lt"/>
              <a:buAutoNum type="arabicPeriod"/>
            </a:pPr>
            <a:r>
              <a:rPr lang="en-US" sz="2000" dirty="0"/>
              <a:t>Check distributions for temperature and wind speed to determine class bins</a:t>
            </a:r>
          </a:p>
          <a:p>
            <a:pPr marL="457200" indent="-457200">
              <a:buFont typeface="+mj-lt"/>
              <a:buAutoNum type="arabicPeriod"/>
            </a:pPr>
            <a:r>
              <a:rPr lang="en-US" sz="2000" dirty="0"/>
              <a:t>Create categorical columns to hold number of games per class (# hot games, # fast wind games, etc.)</a:t>
            </a:r>
          </a:p>
          <a:p>
            <a:pPr marL="457200" indent="-457200">
              <a:buFont typeface="+mj-lt"/>
              <a:buAutoNum type="arabicPeriod"/>
            </a:pPr>
            <a:r>
              <a:rPr lang="en-US" sz="2000" dirty="0"/>
              <a:t>Group by home team and calculate counts for each condition, repeat for away teams. Assign to separate </a:t>
            </a:r>
            <a:r>
              <a:rPr lang="en-US" sz="2000" dirty="0" err="1"/>
              <a:t>DataFrames</a:t>
            </a:r>
            <a:endParaRPr lang="en-US" sz="2000" dirty="0"/>
          </a:p>
          <a:p>
            <a:pPr marL="457200" indent="-457200">
              <a:buFont typeface="+mj-lt"/>
              <a:buAutoNum type="arabicPeriod"/>
            </a:pPr>
            <a:r>
              <a:rPr lang="en-US" sz="2000" dirty="0"/>
              <a:t>Merge home and away </a:t>
            </a:r>
            <a:r>
              <a:rPr lang="en-US" sz="2000" dirty="0" err="1"/>
              <a:t>DataFrames</a:t>
            </a:r>
            <a:r>
              <a:rPr lang="en-US" sz="2000" dirty="0"/>
              <a:t> on team to get a total count for each team for each condition</a:t>
            </a:r>
          </a:p>
          <a:p>
            <a:pPr marL="457200" indent="-457200">
              <a:buFont typeface="+mj-lt"/>
              <a:buAutoNum type="arabicPeriod"/>
            </a:pPr>
            <a:r>
              <a:rPr lang="en-US" sz="2000" dirty="0"/>
              <a:t>Merge resultant </a:t>
            </a:r>
            <a:r>
              <a:rPr lang="en-US" sz="2000" dirty="0" err="1"/>
              <a:t>DataFrame</a:t>
            </a:r>
            <a:r>
              <a:rPr lang="en-US" sz="2000" dirty="0"/>
              <a:t> with receiving stats </a:t>
            </a:r>
            <a:r>
              <a:rPr lang="en-US" sz="2000" dirty="0" err="1"/>
              <a:t>DataFrame</a:t>
            </a:r>
            <a:r>
              <a:rPr lang="en-US" sz="2000" dirty="0"/>
              <a:t> for one comprehensive table grouped by team</a:t>
            </a:r>
          </a:p>
        </p:txBody>
      </p:sp>
      <p:pic>
        <p:nvPicPr>
          <p:cNvPr id="5" name="Picture 4" descr="A comparison of a graph&#10;&#10;Description automatically generated">
            <a:extLst>
              <a:ext uri="{FF2B5EF4-FFF2-40B4-BE49-F238E27FC236}">
                <a16:creationId xmlns:a16="http://schemas.microsoft.com/office/drawing/2014/main" id="{96866BD8-97AC-773B-D1E1-989ADA8A07FD}"/>
              </a:ext>
            </a:extLst>
          </p:cNvPr>
          <p:cNvPicPr>
            <a:picLocks noChangeAspect="1"/>
          </p:cNvPicPr>
          <p:nvPr/>
        </p:nvPicPr>
        <p:blipFill>
          <a:blip r:embed="rId3"/>
          <a:stretch>
            <a:fillRect/>
          </a:stretch>
        </p:blipFill>
        <p:spPr>
          <a:xfrm>
            <a:off x="6139910" y="2647507"/>
            <a:ext cx="5805769" cy="2838893"/>
          </a:xfrm>
          <a:prstGeom prst="rect">
            <a:avLst/>
          </a:prstGeom>
        </p:spPr>
      </p:pic>
    </p:spTree>
    <p:extLst>
      <p:ext uri="{BB962C8B-B14F-4D97-AF65-F5344CB8AC3E}">
        <p14:creationId xmlns:p14="http://schemas.microsoft.com/office/powerpoint/2010/main" val="1997358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278a402-1a9e-4eb9-8414-ffb55a5fcf1e}" enabled="0" method="" siteId="{4278a402-1a9e-4eb9-8414-ffb55a5fcf1e}" removed="1"/>
</clbl:labelList>
</file>

<file path=docProps/app.xml><?xml version="1.0" encoding="utf-8"?>
<Properties xmlns="http://schemas.openxmlformats.org/officeDocument/2006/extended-properties" xmlns:vt="http://schemas.openxmlformats.org/officeDocument/2006/docPropsVTypes">
  <Template/>
  <TotalTime>301</TotalTime>
  <Words>1007</Words>
  <Application>Microsoft Macintosh PowerPoint</Application>
  <PresentationFormat>Widescreen</PresentationFormat>
  <Paragraphs>99</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Helvetica Neue</vt:lpstr>
      <vt:lpstr>Wingdings</vt:lpstr>
      <vt:lpstr>Office Theme</vt:lpstr>
      <vt:lpstr>Linking Environmental Variables and NFL Receiving Stats:  A 2023 Analysis</vt:lpstr>
      <vt:lpstr>Introduction</vt:lpstr>
      <vt:lpstr>Background</vt:lpstr>
      <vt:lpstr>Research Question:  Do temperature, wind speed, or playing surface impact team receiving statistics? </vt:lpstr>
      <vt:lpstr>Methods</vt:lpstr>
      <vt:lpstr>Data Acquisition</vt:lpstr>
      <vt:lpstr>Libraries</vt:lpstr>
      <vt:lpstr>Preprocessing and Cleaning</vt:lpstr>
      <vt:lpstr>Manipulation and Aggregation</vt:lpstr>
      <vt:lpstr>Analyses &amp; Results</vt:lpstr>
      <vt:lpstr>Receiving Stat Correlations</vt:lpstr>
      <vt:lpstr>Receiving Stat Correlations</vt:lpstr>
      <vt:lpstr>Team-Level Descriptive Stats</vt:lpstr>
      <vt:lpstr>Team-Level Descriptive Stats</vt:lpstr>
      <vt:lpstr>Weather vs. Receiving Stats</vt:lpstr>
      <vt:lpstr>Surface vs. Receiving Stats</vt:lpstr>
      <vt:lpstr>Surface vs. Receiving Stats</vt:lpstr>
      <vt:lpstr>Discussion</vt:lpstr>
      <vt:lpstr>Primary Takeaways</vt:lpstr>
      <vt:lpstr>Limitations and Future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Reese Patrick Michaels</dc:creator>
  <cp:lastModifiedBy>Reese Patrick Michaels</cp:lastModifiedBy>
  <cp:revision>1</cp:revision>
  <dcterms:created xsi:type="dcterms:W3CDTF">2024-03-08T17:46:30Z</dcterms:created>
  <dcterms:modified xsi:type="dcterms:W3CDTF">2024-03-08T22:53:29Z</dcterms:modified>
</cp:coreProperties>
</file>